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xlsm" ContentType="application/vnd.ms-excel.sheet.macroEnabled.12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61" r:id="rId3"/>
    <p:sldId id="256" r:id="rId4"/>
    <p:sldId id="257" r:id="rId5"/>
    <p:sldId id="258" r:id="rId6"/>
    <p:sldId id="259" r:id="rId7"/>
    <p:sldId id="260" r:id="rId8"/>
    <p:sldId id="263" r:id="rId9"/>
    <p:sldId id="262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E81"/>
    <a:srgbClr val="0000FF"/>
    <a:srgbClr val="FFDD42"/>
    <a:srgbClr val="E9FFFB"/>
    <a:srgbClr val="54D5FF"/>
    <a:srgbClr val="E5FFF7"/>
    <a:srgbClr val="DCFFF9"/>
    <a:srgbClr val="88FCFF"/>
    <a:srgbClr val="35B4FF"/>
    <a:srgbClr val="32A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800" y="-2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_con_supporto_delle_macro1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_con_supporto_delle_macro2.xlsm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_con_supporto_delle_macro3.xlsm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_con_supporto_delle_macro4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Aree redditizie</c:v>
                </c:pt>
              </c:strCache>
            </c:strRef>
          </c:tx>
          <c:spPr>
            <a:solidFill>
              <a:srgbClr val="3366FF"/>
            </a:solidFill>
            <a:ln w="25396">
              <a:noFill/>
            </a:ln>
          </c:spPr>
          <c:invertIfNegative val="0"/>
          <c:dLbls>
            <c:spPr>
              <a:noFill/>
              <a:ln w="25396">
                <a:noFill/>
              </a:ln>
            </c:spPr>
            <c:txPr>
              <a:bodyPr/>
              <a:lstStyle/>
              <a:p>
                <a:pPr>
                  <a:defRPr sz="1800" b="1">
                    <a:solidFill>
                      <a:srgbClr val="FFFFFF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Porto polifunzionale</c:v>
                </c:pt>
                <c:pt idx="1">
                  <c:v>Punto di ormeggio</c:v>
                </c:pt>
                <c:pt idx="2">
                  <c:v>Marina</c:v>
                </c:pt>
                <c:pt idx="3">
                  <c:v>Media nazionale</c:v>
                </c:pt>
              </c:strCache>
            </c:strRef>
          </c:cat>
          <c:val>
            <c:numRef>
              <c:f>Foglio1!$B$2:$B$5</c:f>
              <c:numCache>
                <c:formatCode>0.0%</c:formatCode>
                <c:ptCount val="4"/>
                <c:pt idx="0">
                  <c:v>0.872</c:v>
                </c:pt>
                <c:pt idx="1">
                  <c:v>0.834</c:v>
                </c:pt>
                <c:pt idx="2">
                  <c:v>0.815</c:v>
                </c:pt>
                <c:pt idx="3" formatCode="0.00%">
                  <c:v>0.846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Aree non redditizie</c:v>
                </c:pt>
              </c:strCache>
            </c:strRef>
          </c:tx>
          <c:spPr>
            <a:solidFill>
              <a:srgbClr val="88FCFF"/>
            </a:solidFill>
            <a:ln w="25396">
              <a:noFill/>
            </a:ln>
          </c:spPr>
          <c:invertIfNegative val="0"/>
          <c:dLbls>
            <c:spPr>
              <a:noFill/>
              <a:ln w="25396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Porto polifunzionale</c:v>
                </c:pt>
                <c:pt idx="1">
                  <c:v>Punto di ormeggio</c:v>
                </c:pt>
                <c:pt idx="2">
                  <c:v>Marina</c:v>
                </c:pt>
                <c:pt idx="3">
                  <c:v>Media nazionale</c:v>
                </c:pt>
              </c:strCache>
            </c:strRef>
          </c:cat>
          <c:val>
            <c:numRef>
              <c:f>Foglio1!$C$2:$C$5</c:f>
              <c:numCache>
                <c:formatCode>0.0%</c:formatCode>
                <c:ptCount val="4"/>
                <c:pt idx="0">
                  <c:v>0.128</c:v>
                </c:pt>
                <c:pt idx="1">
                  <c:v>0.166</c:v>
                </c:pt>
                <c:pt idx="2">
                  <c:v>0.185</c:v>
                </c:pt>
                <c:pt idx="3">
                  <c:v>0.154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-2077878968"/>
        <c:axId val="2039998760"/>
      </c:barChart>
      <c:catAx>
        <c:axId val="-20778789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39998760"/>
        <c:crosses val="autoZero"/>
        <c:auto val="1"/>
        <c:lblAlgn val="ctr"/>
        <c:lblOffset val="100"/>
        <c:noMultiLvlLbl val="0"/>
      </c:catAx>
      <c:valAx>
        <c:axId val="2039998760"/>
        <c:scaling>
          <c:orientation val="minMax"/>
        </c:scaling>
        <c:delete val="0"/>
        <c:axPos val="l"/>
        <c:majorGridlines>
          <c:spPr>
            <a:ln w="3174">
              <a:solidFill>
                <a:srgbClr val="808080"/>
              </a:solidFill>
              <a:prstDash val="solid"/>
            </a:ln>
          </c:spPr>
        </c:majorGridlines>
        <c:numFmt formatCode="0%" sourceLinked="1"/>
        <c:majorTickMark val="none"/>
        <c:minorTickMark val="none"/>
        <c:tickLblPos val="nextTo"/>
        <c:spPr>
          <a:ln w="9523">
            <a:noFill/>
          </a:ln>
        </c:spPr>
        <c:txPr>
          <a:bodyPr/>
          <a:lstStyle/>
          <a:p>
            <a:pPr>
              <a:defRPr sz="1400" b="1"/>
            </a:pPr>
            <a:endParaRPr lang="it-IT"/>
          </a:p>
        </c:txPr>
        <c:crossAx val="-2077878968"/>
        <c:crosses val="autoZero"/>
        <c:crossBetween val="between"/>
      </c:valAx>
      <c:spPr>
        <a:solidFill>
          <a:srgbClr val="FFFFFF"/>
        </a:solidFill>
        <a:ln w="25396">
          <a:noFill/>
        </a:ln>
      </c:spPr>
    </c:plotArea>
    <c:plotVisOnly val="1"/>
    <c:dispBlanksAs val="gap"/>
    <c:showDLblsOverMax val="0"/>
  </c:chart>
  <c:spPr>
    <a:solidFill>
      <a:srgbClr val="FFFFFF"/>
    </a:solidFill>
    <a:ln w="3174">
      <a:solidFill>
        <a:srgbClr val="808080"/>
      </a:solidFill>
      <a:prstDash val="solid"/>
    </a:ln>
  </c:spPr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Stessa regione del porto</c:v>
                </c:pt>
              </c:strCache>
            </c:strRef>
          </c:tx>
          <c:spPr>
            <a:solidFill>
              <a:srgbClr val="3366FF"/>
            </a:solidFill>
            <a:ln w="37709">
              <a:noFill/>
            </a:ln>
          </c:spPr>
          <c:invertIfNegative val="0"/>
          <c:dLbls>
            <c:spPr>
              <a:noFill/>
              <a:ln w="37709">
                <a:noFill/>
              </a:ln>
            </c:spPr>
            <c:txPr>
              <a:bodyPr/>
              <a:lstStyle/>
              <a:p>
                <a:pPr>
                  <a:defRPr sz="2078" b="1"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Punto di ormeggio</c:v>
                </c:pt>
                <c:pt idx="1">
                  <c:v>Porto polifunzionale</c:v>
                </c:pt>
                <c:pt idx="2">
                  <c:v>Marina</c:v>
                </c:pt>
                <c:pt idx="3">
                  <c:v>Media nazionale</c:v>
                </c:pt>
              </c:strCache>
            </c:strRef>
          </c:cat>
          <c:val>
            <c:numRef>
              <c:f>Foglio1!$B$2:$B$5</c:f>
              <c:numCache>
                <c:formatCode>0.0%</c:formatCode>
                <c:ptCount val="4"/>
                <c:pt idx="0">
                  <c:v>0.781</c:v>
                </c:pt>
                <c:pt idx="1">
                  <c:v>0.667</c:v>
                </c:pt>
                <c:pt idx="2">
                  <c:v>0.528</c:v>
                </c:pt>
                <c:pt idx="3">
                  <c:v>0.621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Altre regioni</c:v>
                </c:pt>
              </c:strCache>
            </c:strRef>
          </c:tx>
          <c:spPr>
            <a:solidFill>
              <a:srgbClr val="88FCFF"/>
            </a:solidFill>
            <a:ln w="37709">
              <a:noFill/>
            </a:ln>
          </c:spPr>
          <c:invertIfNegative val="0"/>
          <c:dLbls>
            <c:spPr>
              <a:noFill/>
              <a:ln w="37709">
                <a:noFill/>
              </a:ln>
            </c:spPr>
            <c:txPr>
              <a:bodyPr/>
              <a:lstStyle/>
              <a:p>
                <a:pPr>
                  <a:defRPr sz="2078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Punto di ormeggio</c:v>
                </c:pt>
                <c:pt idx="1">
                  <c:v>Porto polifunzionale</c:v>
                </c:pt>
                <c:pt idx="2">
                  <c:v>Marina</c:v>
                </c:pt>
                <c:pt idx="3">
                  <c:v>Media nazionale</c:v>
                </c:pt>
              </c:strCache>
            </c:strRef>
          </c:cat>
          <c:val>
            <c:numRef>
              <c:f>Foglio1!$C$2:$C$5</c:f>
              <c:numCache>
                <c:formatCode>0.0%</c:formatCode>
                <c:ptCount val="4"/>
                <c:pt idx="0">
                  <c:v>0.147</c:v>
                </c:pt>
                <c:pt idx="1">
                  <c:v>0.265</c:v>
                </c:pt>
                <c:pt idx="2">
                  <c:v>0.321</c:v>
                </c:pt>
                <c:pt idx="3">
                  <c:v>0.276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Stranieri</c:v>
                </c:pt>
              </c:strCache>
            </c:strRef>
          </c:tx>
          <c:spPr>
            <a:solidFill>
              <a:srgbClr val="FFDD42"/>
            </a:solidFill>
            <a:ln w="37709">
              <a:noFill/>
            </a:ln>
          </c:spPr>
          <c:invertIfNegative val="0"/>
          <c:dLbls>
            <c:spPr>
              <a:noFill/>
              <a:ln w="37709">
                <a:noFill/>
              </a:ln>
            </c:spPr>
            <c:txPr>
              <a:bodyPr/>
              <a:lstStyle/>
              <a:p>
                <a:pPr>
                  <a:defRPr sz="2078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Foglio1!$A$2:$A$5</c:f>
              <c:strCache>
                <c:ptCount val="4"/>
                <c:pt idx="0">
                  <c:v>Punto di ormeggio</c:v>
                </c:pt>
                <c:pt idx="1">
                  <c:v>Porto polifunzionale</c:v>
                </c:pt>
                <c:pt idx="2">
                  <c:v>Marina</c:v>
                </c:pt>
                <c:pt idx="3">
                  <c:v>Media nazionale</c:v>
                </c:pt>
              </c:strCache>
            </c:strRef>
          </c:cat>
          <c:val>
            <c:numRef>
              <c:f>Foglio1!$D$2:$D$5</c:f>
              <c:numCache>
                <c:formatCode>0.0%</c:formatCode>
                <c:ptCount val="4"/>
                <c:pt idx="0">
                  <c:v>0.072</c:v>
                </c:pt>
                <c:pt idx="1">
                  <c:v>0.068</c:v>
                </c:pt>
                <c:pt idx="2">
                  <c:v>0.151</c:v>
                </c:pt>
                <c:pt idx="3">
                  <c:v>0.103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-2079233944"/>
        <c:axId val="-2117036328"/>
      </c:barChart>
      <c:catAx>
        <c:axId val="-2079233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17036328"/>
        <c:crosses val="autoZero"/>
        <c:auto val="1"/>
        <c:lblAlgn val="ctr"/>
        <c:lblOffset val="100"/>
        <c:noMultiLvlLbl val="0"/>
      </c:catAx>
      <c:valAx>
        <c:axId val="-2117036328"/>
        <c:scaling>
          <c:orientation val="minMax"/>
        </c:scaling>
        <c:delete val="0"/>
        <c:axPos val="l"/>
        <c:majorGridlines>
          <c:spPr>
            <a:ln w="4714">
              <a:solidFill>
                <a:srgbClr val="808080"/>
              </a:solidFill>
              <a:prstDash val="solid"/>
            </a:ln>
          </c:spPr>
        </c:majorGridlines>
        <c:numFmt formatCode="0%" sourceLinked="1"/>
        <c:majorTickMark val="none"/>
        <c:minorTickMark val="none"/>
        <c:tickLblPos val="nextTo"/>
        <c:spPr>
          <a:ln w="14141">
            <a:noFill/>
          </a:ln>
        </c:spPr>
        <c:txPr>
          <a:bodyPr/>
          <a:lstStyle/>
          <a:p>
            <a:pPr>
              <a:defRPr sz="2078" b="1"/>
            </a:pPr>
            <a:endParaRPr lang="it-IT"/>
          </a:p>
        </c:txPr>
        <c:crossAx val="-2079233944"/>
        <c:crosses val="autoZero"/>
        <c:crossBetween val="between"/>
      </c:valAx>
      <c:spPr>
        <a:solidFill>
          <a:srgbClr val="FFFFFF"/>
        </a:solidFill>
        <a:ln w="37709">
          <a:noFill/>
        </a:ln>
      </c:spPr>
    </c:plotArea>
    <c:plotVisOnly val="1"/>
    <c:dispBlanksAs val="gap"/>
    <c:showDLblsOverMax val="0"/>
  </c:chart>
  <c:spPr>
    <a:solidFill>
      <a:srgbClr val="FFFFFF"/>
    </a:solidFill>
    <a:ln w="4714">
      <a:solidFill>
        <a:srgbClr val="808080"/>
      </a:solidFill>
      <a:prstDash val="solid"/>
    </a:ln>
  </c:spPr>
  <c:txPr>
    <a:bodyPr/>
    <a:lstStyle/>
    <a:p>
      <a:pPr>
        <a:defRPr sz="2672"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Stessa regione del porto</c:v>
                </c:pt>
              </c:strCache>
            </c:strRef>
          </c:tx>
          <c:spPr>
            <a:solidFill>
              <a:srgbClr val="3366FF"/>
            </a:solidFill>
            <a:ln w="25389">
              <a:noFill/>
            </a:ln>
          </c:spPr>
          <c:invertIfNegative val="0"/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800" b="1">
                    <a:solidFill>
                      <a:srgbClr val="FFFFFF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Tirreno centrale</c:v>
                </c:pt>
                <c:pt idx="1">
                  <c:v>Sud</c:v>
                </c:pt>
                <c:pt idx="2">
                  <c:v>Alto Adriatico</c:v>
                </c:pt>
                <c:pt idx="3">
                  <c:v>Alto Tirreno</c:v>
                </c:pt>
                <c:pt idx="4">
                  <c:v>Media nazionale</c:v>
                </c:pt>
              </c:strCache>
            </c:strRef>
          </c:cat>
          <c:val>
            <c:numRef>
              <c:f>Foglio1!$B$2:$B$6</c:f>
              <c:numCache>
                <c:formatCode>0.0%</c:formatCode>
                <c:ptCount val="5"/>
                <c:pt idx="0">
                  <c:v>0.811</c:v>
                </c:pt>
                <c:pt idx="1">
                  <c:v>0.776</c:v>
                </c:pt>
                <c:pt idx="2">
                  <c:v>0.652</c:v>
                </c:pt>
                <c:pt idx="3">
                  <c:v>0.455</c:v>
                </c:pt>
                <c:pt idx="4">
                  <c:v>0.621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Altre regioni</c:v>
                </c:pt>
              </c:strCache>
            </c:strRef>
          </c:tx>
          <c:spPr>
            <a:solidFill>
              <a:srgbClr val="88FCFF"/>
            </a:solidFill>
            <a:ln w="25389">
              <a:noFill/>
            </a:ln>
          </c:spPr>
          <c:invertIfNegative val="0"/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Tirreno centrale</c:v>
                </c:pt>
                <c:pt idx="1">
                  <c:v>Sud</c:v>
                </c:pt>
                <c:pt idx="2">
                  <c:v>Alto Adriatico</c:v>
                </c:pt>
                <c:pt idx="3">
                  <c:v>Alto Tirreno</c:v>
                </c:pt>
                <c:pt idx="4">
                  <c:v>Media nazionale</c:v>
                </c:pt>
              </c:strCache>
            </c:strRef>
          </c:cat>
          <c:val>
            <c:numRef>
              <c:f>Foglio1!$C$2:$C$6</c:f>
              <c:numCache>
                <c:formatCode>0.0%</c:formatCode>
                <c:ptCount val="5"/>
                <c:pt idx="0">
                  <c:v>0.141</c:v>
                </c:pt>
                <c:pt idx="1">
                  <c:v>0.152</c:v>
                </c:pt>
                <c:pt idx="2">
                  <c:v>0.204</c:v>
                </c:pt>
                <c:pt idx="3">
                  <c:v>0.438</c:v>
                </c:pt>
                <c:pt idx="4">
                  <c:v>0.276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Stranieri</c:v>
                </c:pt>
              </c:strCache>
            </c:strRef>
          </c:tx>
          <c:spPr>
            <a:solidFill>
              <a:srgbClr val="FFDD42"/>
            </a:solidFill>
            <a:ln w="25389">
              <a:noFill/>
            </a:ln>
          </c:spPr>
          <c:invertIfNegative val="0"/>
          <c:dLbls>
            <c:spPr>
              <a:noFill/>
              <a:ln w="25389">
                <a:noFill/>
              </a:ln>
            </c:spPr>
            <c:txPr>
              <a:bodyPr/>
              <a:lstStyle/>
              <a:p>
                <a:pPr>
                  <a:defRPr sz="1800" b="1"/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Tirreno centrale</c:v>
                </c:pt>
                <c:pt idx="1">
                  <c:v>Sud</c:v>
                </c:pt>
                <c:pt idx="2">
                  <c:v>Alto Adriatico</c:v>
                </c:pt>
                <c:pt idx="3">
                  <c:v>Alto Tirreno</c:v>
                </c:pt>
                <c:pt idx="4">
                  <c:v>Media nazionale</c:v>
                </c:pt>
              </c:strCache>
            </c:strRef>
          </c:cat>
          <c:val>
            <c:numRef>
              <c:f>Foglio1!$D$2:$D$6</c:f>
              <c:numCache>
                <c:formatCode>0.0%</c:formatCode>
                <c:ptCount val="5"/>
                <c:pt idx="0">
                  <c:v>0.048</c:v>
                </c:pt>
                <c:pt idx="1">
                  <c:v>0.072</c:v>
                </c:pt>
                <c:pt idx="2">
                  <c:v>0.144</c:v>
                </c:pt>
                <c:pt idx="3">
                  <c:v>0.107</c:v>
                </c:pt>
                <c:pt idx="4">
                  <c:v>0.103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-2076424728"/>
        <c:axId val="-2054918200"/>
      </c:barChart>
      <c:catAx>
        <c:axId val="-20764247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054918200"/>
        <c:crosses val="autoZero"/>
        <c:auto val="1"/>
        <c:lblAlgn val="ctr"/>
        <c:lblOffset val="100"/>
        <c:noMultiLvlLbl val="0"/>
      </c:catAx>
      <c:valAx>
        <c:axId val="-2054918200"/>
        <c:scaling>
          <c:orientation val="minMax"/>
        </c:scaling>
        <c:delete val="0"/>
        <c:axPos val="l"/>
        <c:majorGridlines>
          <c:spPr>
            <a:ln w="3174">
              <a:solidFill>
                <a:srgbClr val="808080"/>
              </a:solidFill>
              <a:prstDash val="solid"/>
            </a:ln>
          </c:spPr>
        </c:majorGridlines>
        <c:numFmt formatCode="0%" sourceLinked="1"/>
        <c:majorTickMark val="none"/>
        <c:minorTickMark val="none"/>
        <c:tickLblPos val="nextTo"/>
        <c:spPr>
          <a:ln w="9521">
            <a:noFill/>
          </a:ln>
        </c:spPr>
        <c:txPr>
          <a:bodyPr/>
          <a:lstStyle/>
          <a:p>
            <a:pPr>
              <a:defRPr sz="1399" b="1"/>
            </a:pPr>
            <a:endParaRPr lang="it-IT"/>
          </a:p>
        </c:txPr>
        <c:crossAx val="-2076424728"/>
        <c:crosses val="autoZero"/>
        <c:crossBetween val="between"/>
      </c:valAx>
      <c:spPr>
        <a:solidFill>
          <a:srgbClr val="FFFFFF"/>
        </a:solidFill>
        <a:ln w="25389">
          <a:noFill/>
        </a:ln>
      </c:spPr>
    </c:plotArea>
    <c:plotVisOnly val="1"/>
    <c:dispBlanksAs val="gap"/>
    <c:showDLblsOverMax val="0"/>
  </c:chart>
  <c:spPr>
    <a:solidFill>
      <a:srgbClr val="FFFFFF"/>
    </a:solidFill>
    <a:ln w="3174">
      <a:solidFill>
        <a:srgbClr val="808080"/>
      </a:solidFill>
      <a:prstDash val="solid"/>
    </a:ln>
  </c:spPr>
  <c:txPr>
    <a:bodyPr/>
    <a:lstStyle/>
    <a:p>
      <a:pPr>
        <a:defRPr sz="1799"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Negativo</c:v>
                </c:pt>
              </c:strCache>
            </c:strRef>
          </c:tx>
          <c:spPr>
            <a:solidFill>
              <a:srgbClr val="3366FF"/>
            </a:solidFill>
            <a:ln w="24054">
              <a:noFill/>
            </a:ln>
          </c:spPr>
          <c:invertIfNegative val="0"/>
          <c:dLbls>
            <c:spPr>
              <a:noFill/>
              <a:ln w="24054">
                <a:noFill/>
              </a:ln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Sud</c:v>
                </c:pt>
                <c:pt idx="1">
                  <c:v>Alto Adriatico</c:v>
                </c:pt>
                <c:pt idx="2">
                  <c:v>Tirreno centrale</c:v>
                </c:pt>
                <c:pt idx="3">
                  <c:v>Alto Tirreno</c:v>
                </c:pt>
                <c:pt idx="4">
                  <c:v>Media nazionale</c:v>
                </c:pt>
              </c:strCache>
            </c:strRef>
          </c:cat>
          <c:val>
            <c:numRef>
              <c:f>Foglio1!$B$2:$B$6</c:f>
              <c:numCache>
                <c:formatCode>0.0%</c:formatCode>
                <c:ptCount val="5"/>
                <c:pt idx="0">
                  <c:v>0.511</c:v>
                </c:pt>
                <c:pt idx="1">
                  <c:v>0.364</c:v>
                </c:pt>
                <c:pt idx="2">
                  <c:v>0.333</c:v>
                </c:pt>
                <c:pt idx="3">
                  <c:v>0.24</c:v>
                </c:pt>
                <c:pt idx="4">
                  <c:v>0.327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Positivo</c:v>
                </c:pt>
              </c:strCache>
            </c:strRef>
          </c:tx>
          <c:spPr>
            <a:solidFill>
              <a:srgbClr val="88FCFF"/>
            </a:solidFill>
            <a:ln w="24054">
              <a:noFill/>
            </a:ln>
          </c:spPr>
          <c:invertIfNegative val="0"/>
          <c:dLbls>
            <c:spPr>
              <a:noFill/>
              <a:ln w="24054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Foglio1!$A$2:$A$6</c:f>
              <c:strCache>
                <c:ptCount val="5"/>
                <c:pt idx="0">
                  <c:v>Sud</c:v>
                </c:pt>
                <c:pt idx="1">
                  <c:v>Alto Adriatico</c:v>
                </c:pt>
                <c:pt idx="2">
                  <c:v>Tirreno centrale</c:v>
                </c:pt>
                <c:pt idx="3">
                  <c:v>Alto Tirreno</c:v>
                </c:pt>
                <c:pt idx="4">
                  <c:v>Media nazionale</c:v>
                </c:pt>
              </c:strCache>
            </c:strRef>
          </c:cat>
          <c:val>
            <c:numRef>
              <c:f>Foglio1!$C$2:$C$6</c:f>
              <c:numCache>
                <c:formatCode>0.0%</c:formatCode>
                <c:ptCount val="5"/>
                <c:pt idx="0">
                  <c:v>0.489</c:v>
                </c:pt>
                <c:pt idx="1">
                  <c:v>0.636</c:v>
                </c:pt>
                <c:pt idx="2">
                  <c:v>0.667</c:v>
                </c:pt>
                <c:pt idx="3">
                  <c:v>0.76</c:v>
                </c:pt>
                <c:pt idx="4">
                  <c:v>0.673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-2076377064"/>
        <c:axId val="-2089472824"/>
      </c:barChart>
      <c:catAx>
        <c:axId val="-2076377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089472824"/>
        <c:crosses val="autoZero"/>
        <c:auto val="1"/>
        <c:lblAlgn val="ctr"/>
        <c:lblOffset val="100"/>
        <c:noMultiLvlLbl val="0"/>
      </c:catAx>
      <c:valAx>
        <c:axId val="-208947282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ln w="3007">
            <a:solidFill>
              <a:srgbClr val="808080"/>
            </a:solidFill>
            <a:prstDash val="solid"/>
          </a:ln>
        </c:spPr>
        <c:txPr>
          <a:bodyPr/>
          <a:lstStyle/>
          <a:p>
            <a:pPr>
              <a:defRPr sz="1326" b="1"/>
            </a:pPr>
            <a:endParaRPr lang="it-IT"/>
          </a:p>
        </c:txPr>
        <c:crossAx val="-2076377064"/>
        <c:crosses val="autoZero"/>
        <c:crossBetween val="between"/>
      </c:valAx>
      <c:spPr>
        <a:noFill/>
        <a:ln w="2405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5"/>
      </a:pPr>
      <a:endParaRPr lang="it-I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991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871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66159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2342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7243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042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8359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66307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602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37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2323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8666C-987A-D343-B4A9-9284FFF5EDA7}" type="datetimeFigureOut">
              <a:rPr lang="it-IT" smtClean="0"/>
              <a:t>17/10/15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55015-419E-C44C-A7FC-76F6B66AADBD}" type="slidenum">
              <a:rPr lang="it-IT" smtClean="0"/>
              <a:t>‹n.›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779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628900" y="2387600"/>
            <a:ext cx="40005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 smtClean="0">
                <a:solidFill>
                  <a:srgbClr val="0000FF"/>
                </a:solidFill>
              </a:rPr>
              <a:t>1°  </a:t>
            </a:r>
            <a:r>
              <a:rPr lang="it-IT" sz="2200" dirty="0" smtClean="0">
                <a:solidFill>
                  <a:srgbClr val="0000FF"/>
                </a:solidFill>
              </a:rPr>
              <a:t>SALERNO BOAT SHOW</a:t>
            </a:r>
          </a:p>
          <a:p>
            <a:pPr algn="ctr"/>
            <a:endParaRPr lang="it-IT" sz="2200" dirty="0" smtClean="0">
              <a:solidFill>
                <a:srgbClr val="0000FF"/>
              </a:solidFill>
            </a:endParaRPr>
          </a:p>
          <a:p>
            <a:pPr algn="ctr"/>
            <a:r>
              <a:rPr lang="it-IT" sz="2200" dirty="0" smtClean="0">
                <a:solidFill>
                  <a:srgbClr val="0000FF"/>
                </a:solidFill>
              </a:rPr>
              <a:t>Tavola rotonda</a:t>
            </a:r>
            <a:endParaRPr lang="it-IT" sz="2200" dirty="0">
              <a:solidFill>
                <a:srgbClr val="0000FF"/>
              </a:solidFill>
            </a:endParaRPr>
          </a:p>
          <a:p>
            <a:pPr algn="ctr"/>
            <a:r>
              <a:rPr lang="it-IT" sz="2200" b="1" dirty="0" smtClean="0">
                <a:solidFill>
                  <a:srgbClr val="0000FF"/>
                </a:solidFill>
              </a:rPr>
              <a:t>“L’Italia che il mare racconta”</a:t>
            </a:r>
          </a:p>
          <a:p>
            <a:pPr algn="ctr"/>
            <a:endParaRPr lang="it-IT" sz="2200" b="1" dirty="0">
              <a:solidFill>
                <a:srgbClr val="0000FF"/>
              </a:solidFill>
            </a:endParaRPr>
          </a:p>
          <a:p>
            <a:pPr algn="ctr"/>
            <a:endParaRPr lang="it-IT" sz="2200" b="1" dirty="0" smtClean="0">
              <a:solidFill>
                <a:srgbClr val="0000FF"/>
              </a:solidFill>
            </a:endParaRPr>
          </a:p>
          <a:p>
            <a:pPr algn="ctr"/>
            <a:r>
              <a:rPr lang="it-IT" sz="2000" dirty="0" smtClean="0">
                <a:solidFill>
                  <a:srgbClr val="0000FF"/>
                </a:solidFill>
              </a:rPr>
              <a:t>Roberto </a:t>
            </a:r>
            <a:r>
              <a:rPr lang="it-IT" sz="2000" dirty="0">
                <a:solidFill>
                  <a:srgbClr val="0000FF"/>
                </a:solidFill>
              </a:rPr>
              <a:t>N</a:t>
            </a:r>
            <a:r>
              <a:rPr lang="it-IT" sz="2000" dirty="0" smtClean="0">
                <a:solidFill>
                  <a:srgbClr val="0000FF"/>
                </a:solidFill>
              </a:rPr>
              <a:t>eglia</a:t>
            </a:r>
          </a:p>
          <a:p>
            <a:pPr algn="ctr"/>
            <a:endParaRPr lang="it-IT" sz="2200" b="1" dirty="0">
              <a:solidFill>
                <a:srgbClr val="0000FF"/>
              </a:solidFill>
            </a:endParaRPr>
          </a:p>
          <a:p>
            <a:pPr algn="ctr"/>
            <a:endParaRPr lang="it-IT" sz="2200" b="1" dirty="0" smtClean="0">
              <a:solidFill>
                <a:srgbClr val="0000FF"/>
              </a:solidFill>
            </a:endParaRPr>
          </a:p>
          <a:p>
            <a:pPr algn="ctr"/>
            <a:endParaRPr lang="it-IT" sz="2200" b="1" dirty="0">
              <a:solidFill>
                <a:srgbClr val="0000FF"/>
              </a:solidFill>
            </a:endParaRPr>
          </a:p>
          <a:p>
            <a:pPr algn="ctr"/>
            <a:endParaRPr lang="it-IT" sz="2200" b="1" dirty="0" smtClean="0">
              <a:solidFill>
                <a:srgbClr val="0000FF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9" name="Immagine 12" descr="logo alta defini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11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28" y="214376"/>
            <a:ext cx="1152144" cy="890016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2367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11557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736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537880" y="705652"/>
            <a:ext cx="8229600" cy="1143001"/>
          </a:xfrm>
        </p:spPr>
        <p:txBody>
          <a:bodyPr/>
          <a:lstStyle/>
          <a:p>
            <a:pPr algn="l" eaLnBrk="1" hangingPunct="1"/>
            <a:r>
              <a:rPr lang="it-IT" sz="2800" b="1" dirty="0">
                <a:solidFill>
                  <a:srgbClr val="0000FF"/>
                </a:solidFill>
                <a:latin typeface="Arial" charset="0"/>
              </a:rPr>
              <a:t>L</a:t>
            </a:r>
            <a:r>
              <a:rPr lang="ja-JP" altLang="it-IT" sz="2800" b="1" dirty="0">
                <a:solidFill>
                  <a:srgbClr val="0000FF"/>
                </a:solidFill>
                <a:latin typeface="Arial" charset="0"/>
              </a:rPr>
              <a:t>’</a:t>
            </a:r>
            <a:r>
              <a:rPr lang="it-IT" sz="2800" b="1" dirty="0">
                <a:solidFill>
                  <a:srgbClr val="0000FF"/>
                </a:solidFill>
                <a:latin typeface="Arial" charset="0"/>
              </a:rPr>
              <a:t>impatto </a:t>
            </a:r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occupazionale di un Marina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5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1243299"/>
              </p:ext>
            </p:extLst>
          </p:nvPr>
        </p:nvGraphicFramePr>
        <p:xfrm>
          <a:off x="596900" y="2337316"/>
          <a:ext cx="6896100" cy="2663952"/>
        </p:xfrm>
        <a:graphic>
          <a:graphicData uri="http://schemas.openxmlformats.org/drawingml/2006/table">
            <a:tbl>
              <a:tblPr/>
              <a:tblGrid>
                <a:gridCol w="1778000"/>
                <a:gridCol w="1333500"/>
                <a:gridCol w="1261740"/>
                <a:gridCol w="1224136"/>
                <a:gridCol w="1298724"/>
              </a:tblGrid>
              <a:tr h="3714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Tipologia</a:t>
                      </a:r>
                      <a:endParaRPr kumimoji="0" lang="it-IT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Diretti della </a:t>
                      </a:r>
                      <a:r>
                        <a:rPr kumimoji="0" lang="it-IT" sz="1800" b="1" i="0" u="none" strike="noStrike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struttura</a:t>
                      </a:r>
                      <a:endParaRPr kumimoji="0" lang="it-IT" sz="18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1" i="0" u="none" strike="noStrike" cap="none" spc="2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Indotto </a:t>
                      </a:r>
                      <a:r>
                        <a:rPr kumimoji="0" lang="it-IT" sz="1800" b="1" i="0" u="none" strike="noStrike" cap="none" spc="2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occupazionale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spc="-4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4D5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147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Occupati </a:t>
                      </a:r>
                      <a:r>
                        <a:rPr kumimoji="0" lang="it-IT" sz="1800" b="0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  nel porto</a:t>
                      </a:r>
                      <a:endParaRPr kumimoji="0" lang="it-IT" sz="1800" b="0" i="0" u="none" strike="noStrike" cap="none" spc="-4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spc="-4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Occupati nel territorio</a:t>
                      </a:r>
                      <a:endParaRPr kumimoji="0" lang="it-IT" sz="1800" b="0" i="0" u="none" strike="noStrike" cap="none" spc="-4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0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charset="0"/>
                        </a:rPr>
                        <a:t>Complessivi </a:t>
                      </a:r>
                      <a:r>
                        <a:rPr kumimoji="0" lang="it-IT" sz="1800" b="0" i="0" u="none" strike="noStrike" cap="none" spc="-4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Calibri" charset="0"/>
                        </a:rPr>
                        <a:t>dell’indotto</a:t>
                      </a:r>
                      <a:endParaRPr kumimoji="0" lang="it-IT" sz="1800" b="0" i="0" u="none" strike="noStrike" cap="none" spc="-4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59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Marina</a:t>
                      </a:r>
                      <a:endParaRPr kumimoji="0" lang="it-IT" sz="2000" b="0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12,0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54,4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Calibri" charset="0"/>
                        </a:rPr>
                        <a:t>22,5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76,9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2763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Porto </a:t>
                      </a:r>
                      <a:r>
                        <a:rPr kumimoji="0" lang="it-IT" sz="2000" b="0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pubblico</a:t>
                      </a:r>
                      <a:endParaRPr kumimoji="0" lang="it-IT" sz="2000" b="0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7,3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27,5</a:t>
                      </a: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Calibri" charset="0"/>
                        </a:rPr>
                        <a:t>19,3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46,8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85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spc="-10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Punto </a:t>
                      </a:r>
                      <a:r>
                        <a:rPr kumimoji="0" lang="it-IT" sz="2000" b="0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ormeggio</a:t>
                      </a:r>
                      <a:endParaRPr kumimoji="0" lang="it-IT" sz="2000" b="0" i="0" u="none" strike="noStrike" cap="none" spc="-6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3,2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1,0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Calibri" charset="0"/>
                        </a:rPr>
                        <a:t>19,5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20,5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1373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spc="-5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Media </a:t>
                      </a:r>
                      <a:r>
                        <a:rPr kumimoji="0" lang="it-IT" sz="2000" b="0" i="0" u="none" strike="noStrike" cap="none" spc="-5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naz.ale</a:t>
                      </a:r>
                      <a:endParaRPr kumimoji="0" lang="it-IT" sz="2000" b="0" i="0" u="none" strike="noStrike" cap="none" spc="-5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9,5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42,4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charset="0"/>
                          <a:ea typeface="Calibri" charset="0"/>
                        </a:rPr>
                        <a:t>18,5</a:t>
                      </a: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60,9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Segnaposto contenu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2387590"/>
              </p:ext>
            </p:extLst>
          </p:nvPr>
        </p:nvGraphicFramePr>
        <p:xfrm>
          <a:off x="7524328" y="2341054"/>
          <a:ext cx="1200572" cy="2664646"/>
        </p:xfrm>
        <a:graphic>
          <a:graphicData uri="http://schemas.openxmlformats.org/drawingml/2006/table">
            <a:tbl>
              <a:tblPr/>
              <a:tblGrid>
                <a:gridCol w="1200572"/>
              </a:tblGrid>
              <a:tr h="12530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cap="none" spc="20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Calibri" charset="0"/>
                        </a:rPr>
                        <a:t>TOT. Occupati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FF"/>
                    </a:solidFill>
                  </a:tcPr>
                </a:tc>
              </a:tr>
              <a:tr h="328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88,9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3137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54,1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37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30,7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70,4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Calibri" charset="0"/>
                      </a:endParaRPr>
                    </a:p>
                  </a:txBody>
                  <a:tcPr marL="44450" marR="44450" marT="0" marB="0" anchor="ctr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8" name="CasellaDiTesto 17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19" name="Immagine 12" descr="logo alta defini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magine 23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25" name="Rettangolo 24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  <p:sp>
        <p:nvSpPr>
          <p:cNvPr id="27" name="CasellaDiTesto 7"/>
          <p:cNvSpPr txBox="1">
            <a:spLocks noChangeArrowheads="1"/>
          </p:cNvSpPr>
          <p:nvPr/>
        </p:nvSpPr>
        <p:spPr bwMode="auto">
          <a:xfrm>
            <a:off x="537881" y="5257894"/>
            <a:ext cx="789492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buFont typeface="Wingdings" charset="0"/>
              <a:buNone/>
            </a:pPr>
            <a:r>
              <a:rPr lang="it-IT" sz="2200" b="0" dirty="0" smtClean="0"/>
              <a:t>Un Marina turistico crea mediamente </a:t>
            </a:r>
            <a:r>
              <a:rPr lang="it-IT" sz="2200" dirty="0" smtClean="0"/>
              <a:t>90 posti di lavoro </a:t>
            </a:r>
            <a:r>
              <a:rPr lang="it-IT" sz="2200" b="0" dirty="0" smtClean="0"/>
              <a:t>sul territorio.</a:t>
            </a:r>
            <a:endParaRPr lang="it-IT" sz="2200" b="0" dirty="0"/>
          </a:p>
        </p:txBody>
      </p:sp>
    </p:spTree>
    <p:extLst>
      <p:ext uri="{BB962C8B-B14F-4D97-AF65-F5344CB8AC3E}">
        <p14:creationId xmlns:p14="http://schemas.microsoft.com/office/powerpoint/2010/main" val="3667731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2"/>
          <p:cNvSpPr txBox="1">
            <a:spLocks/>
          </p:cNvSpPr>
          <p:nvPr/>
        </p:nvSpPr>
        <p:spPr>
          <a:xfrm>
            <a:off x="636492" y="180853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80"/>
              </a:lnSpc>
            </a:pPr>
            <a:r>
              <a:rPr lang="it-IT" sz="1900" b="1" dirty="0" smtClean="0">
                <a:solidFill>
                  <a:srgbClr val="0000FF"/>
                </a:solidFill>
                <a:latin typeface="Arial" charset="0"/>
              </a:rPr>
              <a:t>Correlazione tra canoni e </a:t>
            </a:r>
          </a:p>
          <a:p>
            <a:pPr>
              <a:lnSpc>
                <a:spcPts val="1680"/>
              </a:lnSpc>
            </a:pPr>
            <a:r>
              <a:rPr lang="it-IT" sz="1900" b="1" dirty="0" smtClean="0">
                <a:solidFill>
                  <a:srgbClr val="0000FF"/>
                </a:solidFill>
                <a:latin typeface="Arial" charset="0"/>
              </a:rPr>
              <a:t>caratteristiche dimensionali</a:t>
            </a:r>
            <a:endParaRPr lang="it-IT" sz="1900" b="1" dirty="0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6" name="Segnaposto contenut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111548"/>
              </p:ext>
            </p:extLst>
          </p:nvPr>
        </p:nvGraphicFramePr>
        <p:xfrm>
          <a:off x="609600" y="2434590"/>
          <a:ext cx="3995639" cy="1375410"/>
        </p:xfrm>
        <a:graphic>
          <a:graphicData uri="http://schemas.openxmlformats.org/drawingml/2006/table">
            <a:tbl>
              <a:tblPr/>
              <a:tblGrid>
                <a:gridCol w="1500463"/>
                <a:gridCol w="1369737"/>
                <a:gridCol w="1125439"/>
              </a:tblGrid>
              <a:tr h="704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spc="-60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spc="-9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Estensione </a:t>
                      </a:r>
                      <a:r>
                        <a:rPr kumimoji="0" lang="it-IT" sz="1900" b="1" i="0" u="none" strike="noStrike" cap="none" spc="-9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</a:t>
                      </a:r>
                      <a:r>
                        <a:rPr kumimoji="0" lang="it-IT" sz="1900" b="1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dell’area</a:t>
                      </a:r>
                      <a:endParaRPr kumimoji="0" lang="it-IT" sz="1900" b="1" i="0" u="none" strike="noStrike" cap="none" spc="-60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Posti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spc="-60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  barca</a:t>
                      </a:r>
                      <a:endParaRPr kumimoji="0" lang="it-IT" sz="1900" b="1" i="0" u="none" strike="noStrike" cap="none" spc="-60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</a:tr>
              <a:tr h="6260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Canoni </a:t>
                      </a:r>
                      <a:r>
                        <a:rPr kumimoji="0" lang="it-IT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concess.ne</a:t>
                      </a:r>
                      <a:endParaRPr kumimoji="0" lang="it-IT" sz="1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85,0%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16,5%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egnaposto testo 4"/>
          <p:cNvSpPr txBox="1">
            <a:spLocks/>
          </p:cNvSpPr>
          <p:nvPr/>
        </p:nvSpPr>
        <p:spPr>
          <a:xfrm>
            <a:off x="4749242" y="1846633"/>
            <a:ext cx="4041775" cy="63976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80"/>
              </a:lnSpc>
              <a:spcBef>
                <a:spcPts val="0"/>
              </a:spcBef>
              <a:buNone/>
            </a:pPr>
            <a:r>
              <a:rPr lang="it-IT" sz="1900" b="1" spc="-20" dirty="0" smtClean="0">
                <a:solidFill>
                  <a:srgbClr val="0000FF"/>
                </a:solidFill>
                <a:latin typeface="Arial" charset="0"/>
              </a:rPr>
              <a:t>Correlazione tra tariffe </a:t>
            </a:r>
            <a:r>
              <a:rPr lang="it-IT" sz="1900" b="1" spc="-20" dirty="0" smtClean="0">
                <a:solidFill>
                  <a:srgbClr val="0000FF"/>
                </a:solidFill>
                <a:latin typeface="Arial" charset="0"/>
              </a:rPr>
              <a:t>giorna.re</a:t>
            </a:r>
            <a:endParaRPr lang="it-IT" sz="1900" b="1" spc="-20" dirty="0" smtClean="0">
              <a:solidFill>
                <a:srgbClr val="0000FF"/>
              </a:solidFill>
              <a:latin typeface="Arial" charset="0"/>
            </a:endParaRPr>
          </a:p>
          <a:p>
            <a:pPr marL="0" indent="0" algn="ctr">
              <a:lnSpc>
                <a:spcPts val="1680"/>
              </a:lnSpc>
              <a:spcBef>
                <a:spcPts val="0"/>
              </a:spcBef>
              <a:buNone/>
            </a:pPr>
            <a:r>
              <a:rPr lang="it-IT" sz="1900" b="1" dirty="0" smtClean="0">
                <a:solidFill>
                  <a:srgbClr val="0000FF"/>
                </a:solidFill>
                <a:latin typeface="Arial" charset="0"/>
              </a:rPr>
              <a:t>e principali costi fissi</a:t>
            </a:r>
            <a:endParaRPr lang="it-IT" sz="1900" b="1" dirty="0">
              <a:solidFill>
                <a:srgbClr val="0000FF"/>
              </a:solidFill>
              <a:latin typeface="Arial" charset="0"/>
            </a:endParaRPr>
          </a:p>
        </p:txBody>
      </p:sp>
      <p:graphicFrame>
        <p:nvGraphicFramePr>
          <p:cNvPr id="8" name="Group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253846"/>
              </p:ext>
            </p:extLst>
          </p:nvPr>
        </p:nvGraphicFramePr>
        <p:xfrm>
          <a:off x="5105400" y="2451563"/>
          <a:ext cx="3366248" cy="2242987"/>
        </p:xfrm>
        <a:graphic>
          <a:graphicData uri="http://schemas.openxmlformats.org/drawingml/2006/table">
            <a:tbl>
              <a:tblPr/>
              <a:tblGrid>
                <a:gridCol w="1916954"/>
                <a:gridCol w="1449294"/>
              </a:tblGrid>
              <a:tr h="672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Tariffe giornaliere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Canoni di concessione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65,6%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Spese per il personale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30,9%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Ammortamenti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42,9%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7"/>
          <p:cNvSpPr txBox="1">
            <a:spLocks noChangeArrowheads="1"/>
          </p:cNvSpPr>
          <p:nvPr/>
        </p:nvSpPr>
        <p:spPr bwMode="auto">
          <a:xfrm>
            <a:off x="584201" y="4216494"/>
            <a:ext cx="3863880" cy="1397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lnSpc>
                <a:spcPts val="2540"/>
              </a:lnSpc>
              <a:buFont typeface="Wingdings" charset="0"/>
              <a:buNone/>
            </a:pPr>
            <a:r>
              <a:rPr lang="it-IT" sz="2200" b="0" dirty="0"/>
              <a:t>I canoni </a:t>
            </a:r>
            <a:r>
              <a:rPr lang="it-IT" sz="2200" b="0" dirty="0" smtClean="0"/>
              <a:t>hanno </a:t>
            </a:r>
            <a:r>
              <a:rPr lang="it-IT" sz="2200" dirty="0"/>
              <a:t>una correlazione </a:t>
            </a:r>
            <a:r>
              <a:rPr lang="it-IT" sz="2200" dirty="0" smtClean="0"/>
              <a:t>bassa </a:t>
            </a:r>
            <a:r>
              <a:rPr lang="it-IT" sz="2200" spc="-40" dirty="0"/>
              <a:t>con </a:t>
            </a:r>
            <a:r>
              <a:rPr lang="it-IT" sz="2200" spc="-40" dirty="0" smtClean="0"/>
              <a:t>i </a:t>
            </a:r>
            <a:r>
              <a:rPr lang="it-IT" sz="2200" spc="-40" dirty="0"/>
              <a:t>posti barca</a:t>
            </a:r>
            <a:r>
              <a:rPr lang="it-IT" sz="2200" b="0" spc="-40" dirty="0"/>
              <a:t>, </a:t>
            </a:r>
            <a:r>
              <a:rPr lang="it-IT" sz="2200" b="0" spc="-40" dirty="0" smtClean="0"/>
              <a:t>l’elemento che</a:t>
            </a:r>
            <a:r>
              <a:rPr lang="it-IT" sz="2200" b="0" spc="160" dirty="0" smtClean="0"/>
              <a:t> </a:t>
            </a:r>
            <a:r>
              <a:rPr lang="it-IT" sz="2200" b="0" spc="-40" dirty="0"/>
              <a:t>più</a:t>
            </a:r>
            <a:r>
              <a:rPr lang="it-IT" sz="2200" b="0" spc="180" dirty="0"/>
              <a:t> </a:t>
            </a:r>
            <a:r>
              <a:rPr lang="it-IT" sz="2200" b="0" spc="-40" dirty="0"/>
              <a:t>influisce </a:t>
            </a:r>
            <a:r>
              <a:rPr lang="it-IT" sz="2200" b="0" spc="-40" dirty="0" smtClean="0"/>
              <a:t>sui  ricavi,  mentre</a:t>
            </a:r>
            <a:endParaRPr lang="it-IT" sz="2200" b="0" spc="-40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537880" y="6802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Correlazione fra canoni e concessione 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15" name="Immagine 12" descr="logo alta defini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65149" y="5485244"/>
            <a:ext cx="79003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0" dirty="0" smtClean="0"/>
              <a:t>forte con la superficie.</a:t>
            </a:r>
          </a:p>
          <a:p>
            <a:pPr algn="just"/>
            <a:r>
              <a:rPr lang="it-IT" sz="2200" dirty="0" smtClean="0"/>
              <a:t>I canoni incidono più di personale e ammortamenti sulle tariffe.</a:t>
            </a:r>
            <a:endParaRPr lang="it-IT" sz="2200" b="0" dirty="0" smtClean="0"/>
          </a:p>
        </p:txBody>
      </p:sp>
      <p:sp>
        <p:nvSpPr>
          <p:cNvPr id="21" name="CasellaDiTesto 7"/>
          <p:cNvSpPr txBox="1">
            <a:spLocks noChangeArrowheads="1"/>
          </p:cNvSpPr>
          <p:nvPr/>
        </p:nvSpPr>
        <p:spPr bwMode="auto">
          <a:xfrm>
            <a:off x="4397280" y="5172184"/>
            <a:ext cx="43448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buFont typeface="Wingdings" charset="0"/>
              <a:buNone/>
            </a:pPr>
            <a:r>
              <a:rPr lang="it-IT" sz="2200" b="0" dirty="0"/>
              <a:t>h</a:t>
            </a:r>
            <a:r>
              <a:rPr lang="it-IT" sz="2200" b="0" dirty="0" smtClean="0"/>
              <a:t>anno  una  correlazione  molto</a:t>
            </a:r>
            <a:endParaRPr lang="it-IT" sz="2200" b="0" dirty="0"/>
          </a:p>
        </p:txBody>
      </p:sp>
    </p:spTree>
    <p:extLst>
      <p:ext uri="{BB962C8B-B14F-4D97-AF65-F5344CB8AC3E}">
        <p14:creationId xmlns:p14="http://schemas.microsoft.com/office/powerpoint/2010/main" val="401331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6841842"/>
              </p:ext>
            </p:extLst>
          </p:nvPr>
        </p:nvGraphicFramePr>
        <p:xfrm>
          <a:off x="821761" y="2443625"/>
          <a:ext cx="7500471" cy="1857375"/>
        </p:xfrm>
        <a:graphic>
          <a:graphicData uri="http://schemas.openxmlformats.org/drawingml/2006/table">
            <a:tbl>
              <a:tblPr/>
              <a:tblGrid>
                <a:gridCol w="2692400"/>
                <a:gridCol w="2342776"/>
                <a:gridCol w="2465295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Totale (mq)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Numero indice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Marina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173.559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1,85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Porto polifunzionale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48.222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0,51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Punto di ormeggio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29.661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0,32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Media nazionale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93.691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</a:tbl>
          </a:graphicData>
        </a:graphic>
      </p:graphicFrame>
      <p:sp>
        <p:nvSpPr>
          <p:cNvPr id="6" name="CasellaDiTesto 4"/>
          <p:cNvSpPr txBox="1">
            <a:spLocks noChangeArrowheads="1"/>
          </p:cNvSpPr>
          <p:nvPr/>
        </p:nvSpPr>
        <p:spPr bwMode="auto">
          <a:xfrm>
            <a:off x="758260" y="4937125"/>
            <a:ext cx="762000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buFont typeface="Wingdings" charset="0"/>
              <a:buNone/>
            </a:pPr>
            <a:r>
              <a:rPr lang="it-IT" sz="2200" b="0" dirty="0"/>
              <a:t>I </a:t>
            </a:r>
            <a:r>
              <a:rPr lang="it-IT" sz="2200" dirty="0"/>
              <a:t>parametri</a:t>
            </a:r>
            <a:r>
              <a:rPr lang="it-IT" sz="2200" b="0" dirty="0"/>
              <a:t> fissati </a:t>
            </a:r>
            <a:r>
              <a:rPr lang="it-IT" sz="2200" b="0" dirty="0" smtClean="0"/>
              <a:t>dall’Osservatorio </a:t>
            </a:r>
            <a:r>
              <a:rPr lang="it-IT" sz="2200" b="0" dirty="0"/>
              <a:t>del Mercato Immobiliare </a:t>
            </a:r>
            <a:r>
              <a:rPr lang="it-IT" sz="2200" b="0" dirty="0" smtClean="0"/>
              <a:t>e </a:t>
            </a:r>
            <a:r>
              <a:rPr lang="it-IT" sz="2200" b="0" dirty="0"/>
              <a:t>Agenzia del Territorio</a:t>
            </a:r>
            <a:r>
              <a:rPr lang="it-IT" sz="2200" b="0" dirty="0" smtClean="0"/>
              <a:t>, </a:t>
            </a:r>
            <a:r>
              <a:rPr lang="it-IT" sz="2200" dirty="0"/>
              <a:t>penalizzano fortemente i </a:t>
            </a:r>
            <a:r>
              <a:rPr lang="it-IT" sz="2200" dirty="0" smtClean="0"/>
              <a:t>Marina</a:t>
            </a:r>
            <a:r>
              <a:rPr lang="it-IT" sz="2200" b="0" dirty="0"/>
              <a:t>.</a:t>
            </a:r>
          </a:p>
          <a:p>
            <a:pPr algn="l" eaLnBrk="1" hangingPunct="1"/>
            <a:endParaRPr lang="it-IT" sz="1800" dirty="0"/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537880" y="6802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Estensione aree portuali in concessione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12" name="Immagine 12" descr="logo alta defini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12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578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094199"/>
              </p:ext>
            </p:extLst>
          </p:nvPr>
        </p:nvGraphicFramePr>
        <p:xfrm>
          <a:off x="1613460" y="2245853"/>
          <a:ext cx="6115610" cy="2186940"/>
        </p:xfrm>
        <a:graphic>
          <a:graphicData uri="http://schemas.openxmlformats.org/drawingml/2006/table">
            <a:tbl>
              <a:tblPr/>
              <a:tblGrid>
                <a:gridCol w="3545728"/>
                <a:gridCol w="2569882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Metri quadri per posto barca</a:t>
                      </a:r>
                      <a:endParaRPr kumimoji="0" 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8F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Marina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190,4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Porto polifunzionale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55,8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Punto di ormeggio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67,7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Media nazionale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78,8</a:t>
                      </a:r>
                      <a:endParaRPr kumimoji="0" lang="it-IT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4450" marR="44450" marT="0" marB="0" anchor="b" horzOverflow="overflow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FFFB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1613459" y="4921997"/>
            <a:ext cx="611561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buFont typeface="Wingdings" charset="0"/>
              <a:buNone/>
            </a:pPr>
            <a:r>
              <a:rPr lang="it-IT" sz="2200" b="0" dirty="0"/>
              <a:t>Solo il </a:t>
            </a:r>
            <a:r>
              <a:rPr lang="it-IT" sz="2200" dirty="0"/>
              <a:t>30%</a:t>
            </a:r>
            <a:r>
              <a:rPr lang="it-IT" sz="2200" b="0" dirty="0"/>
              <a:t> degli spazi  </a:t>
            </a:r>
            <a:r>
              <a:rPr lang="it-IT" sz="2200" b="0" dirty="0" smtClean="0"/>
              <a:t>della </a:t>
            </a:r>
            <a:r>
              <a:rPr lang="it-IT" sz="2200" b="0" dirty="0"/>
              <a:t>concessione </a:t>
            </a:r>
            <a:r>
              <a:rPr lang="it-IT" sz="2200" b="0" dirty="0" smtClean="0"/>
              <a:t>demaniale è </a:t>
            </a:r>
            <a:r>
              <a:rPr lang="it-IT" sz="2200" b="0" dirty="0"/>
              <a:t>direttamente </a:t>
            </a:r>
            <a:r>
              <a:rPr lang="it-IT" sz="2200" dirty="0"/>
              <a:t>occupato dalla </a:t>
            </a:r>
            <a:r>
              <a:rPr lang="it-IT" sz="2200" dirty="0" smtClean="0"/>
              <a:t>barche in ormeggio</a:t>
            </a:r>
            <a:r>
              <a:rPr lang="it-IT" sz="2200" b="0" dirty="0" smtClean="0"/>
              <a:t>.</a:t>
            </a:r>
            <a:endParaRPr lang="it-IT" sz="2200" dirty="0"/>
          </a:p>
        </p:txBody>
      </p:sp>
      <p:sp>
        <p:nvSpPr>
          <p:cNvPr id="10" name="Titolo 1"/>
          <p:cNvSpPr txBox="1">
            <a:spLocks/>
          </p:cNvSpPr>
          <p:nvPr/>
        </p:nvSpPr>
        <p:spPr>
          <a:xfrm>
            <a:off x="537880" y="6675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Rapporto fra superficie e posti barca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15" name="Immagine 12" descr="logo alta defini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53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537880" y="2080410"/>
            <a:ext cx="167192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buFont typeface="Wingdings" charset="0"/>
              <a:buNone/>
            </a:pPr>
            <a:r>
              <a:rPr lang="it-IT" sz="2200" b="0" dirty="0"/>
              <a:t>Nei marina quasi il </a:t>
            </a:r>
            <a:r>
              <a:rPr lang="it-IT" sz="2200" dirty="0"/>
              <a:t>20% </a:t>
            </a:r>
            <a:r>
              <a:rPr lang="it-IT" sz="2200" b="0" dirty="0"/>
              <a:t>degli spazi </a:t>
            </a:r>
            <a:r>
              <a:rPr lang="it-IT" sz="2200" dirty="0"/>
              <a:t>non è </a:t>
            </a:r>
            <a:r>
              <a:rPr lang="it-IT" sz="2200" dirty="0" smtClean="0"/>
              <a:t>redditizio.</a:t>
            </a:r>
            <a:endParaRPr lang="it-IT" sz="2200" dirty="0"/>
          </a:p>
        </p:txBody>
      </p:sp>
      <p:graphicFrame>
        <p:nvGraphicFramePr>
          <p:cNvPr id="11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335641"/>
              </p:ext>
            </p:extLst>
          </p:nvPr>
        </p:nvGraphicFramePr>
        <p:xfrm>
          <a:off x="2603500" y="1812916"/>
          <a:ext cx="6202080" cy="389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olo 1"/>
          <p:cNvSpPr txBox="1">
            <a:spLocks/>
          </p:cNvSpPr>
          <p:nvPr/>
        </p:nvSpPr>
        <p:spPr>
          <a:xfrm>
            <a:off x="537880" y="6802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Redditività delle aree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2586567" y="5826068"/>
            <a:ext cx="6747933" cy="767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it-IT" dirty="0" smtClean="0"/>
              <a:t>PORTO PUBBLICO		                                             MEDIA NAZ.LE</a:t>
            </a:r>
          </a:p>
          <a:p>
            <a:pPr>
              <a:lnSpc>
                <a:spcPts val="2360"/>
              </a:lnSpc>
            </a:pPr>
            <a:r>
              <a:rPr lang="it-IT" dirty="0" smtClean="0"/>
              <a:t>                       PUNTO ORMEGGIO</a:t>
            </a:r>
          </a:p>
          <a:p>
            <a:pPr>
              <a:lnSpc>
                <a:spcPts val="860"/>
              </a:lnSpc>
            </a:pPr>
            <a:r>
              <a:rPr lang="it-IT" dirty="0" smtClean="0"/>
              <a:t>                                                                    MARINA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639481" y="4533900"/>
            <a:ext cx="249519" cy="2540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14" name="Rettangolo 13"/>
          <p:cNvSpPr/>
          <p:nvPr/>
        </p:nvSpPr>
        <p:spPr>
          <a:xfrm>
            <a:off x="639481" y="5207000"/>
            <a:ext cx="249519" cy="254000"/>
          </a:xfrm>
          <a:prstGeom prst="rect">
            <a:avLst/>
          </a:prstGeom>
          <a:solidFill>
            <a:srgbClr val="88F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927101" y="4470400"/>
            <a:ext cx="183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Aree non redditizie</a:t>
            </a:r>
            <a:endParaRPr lang="it-IT" sz="2000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933451" y="5104368"/>
            <a:ext cx="183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Aree non redditizie.</a:t>
            </a:r>
            <a:endParaRPr lang="it-IT" sz="2000" dirty="0"/>
          </a:p>
        </p:txBody>
      </p:sp>
      <p:cxnSp>
        <p:nvCxnSpPr>
          <p:cNvPr id="17" name="Connettore 1 16"/>
          <p:cNvCxnSpPr/>
          <p:nvPr/>
        </p:nvCxnSpPr>
        <p:spPr>
          <a:xfrm>
            <a:off x="5628590" y="5470386"/>
            <a:ext cx="0" cy="63396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6949390" y="5521186"/>
            <a:ext cx="0" cy="76531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4282390" y="5447268"/>
            <a:ext cx="0" cy="4030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30" name="Immagine 12" descr="logo alta definizi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Immagine 30" descr="Senza titol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32" name="Rettangolo 31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3" name="CasellaDiTesto 32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89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6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450187053"/>
              </p:ext>
            </p:extLst>
          </p:nvPr>
        </p:nvGraphicFramePr>
        <p:xfrm>
          <a:off x="2892613" y="1544041"/>
          <a:ext cx="5900096" cy="4458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537879" y="1959340"/>
            <a:ext cx="1557621" cy="227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 eaLnBrk="1" hangingPunct="1">
              <a:lnSpc>
                <a:spcPts val="2840"/>
              </a:lnSpc>
              <a:buFont typeface="Wingdings" charset="0"/>
              <a:buNone/>
            </a:pPr>
            <a:r>
              <a:rPr lang="it-IT" sz="2200" b="0" dirty="0"/>
              <a:t>I marina hanno la maggior capacità </a:t>
            </a:r>
            <a:r>
              <a:rPr lang="it-IT" sz="2200" b="0" dirty="0" smtClean="0"/>
              <a:t>attrattiva turistica.</a:t>
            </a:r>
            <a:endParaRPr lang="it-IT" sz="2200" b="0" dirty="0"/>
          </a:p>
        </p:txBody>
      </p:sp>
      <p:sp>
        <p:nvSpPr>
          <p:cNvPr id="11" name="Titolo 1"/>
          <p:cNvSpPr txBox="1">
            <a:spLocks/>
          </p:cNvSpPr>
          <p:nvPr/>
        </p:nvSpPr>
        <p:spPr>
          <a:xfrm>
            <a:off x="537880" y="6802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Flusso dei diportisti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548467" y="6092768"/>
            <a:ext cx="6747933" cy="728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60"/>
              </a:lnSpc>
            </a:pPr>
            <a:r>
              <a:rPr lang="it-IT" dirty="0" smtClean="0"/>
              <a:t> PUNTO DI ORMEGGIO                                                MEDIA NAZ.LE</a:t>
            </a:r>
          </a:p>
          <a:p>
            <a:pPr>
              <a:lnSpc>
                <a:spcPts val="2060"/>
              </a:lnSpc>
            </a:pPr>
            <a:r>
              <a:rPr lang="it-IT" dirty="0" smtClean="0"/>
              <a:t>                                 PORTO PUBBLICO</a:t>
            </a:r>
          </a:p>
          <a:p>
            <a:pPr>
              <a:lnSpc>
                <a:spcPts val="1060"/>
              </a:lnSpc>
            </a:pPr>
            <a:r>
              <a:rPr lang="it-IT" dirty="0" smtClean="0"/>
              <a:t>                                                                         MARINA</a:t>
            </a:r>
            <a:endParaRPr lang="it-IT" dirty="0"/>
          </a:p>
        </p:txBody>
      </p:sp>
      <p:cxnSp>
        <p:nvCxnSpPr>
          <p:cNvPr id="19" name="Connettore 1 18"/>
          <p:cNvCxnSpPr/>
          <p:nvPr/>
        </p:nvCxnSpPr>
        <p:spPr>
          <a:xfrm>
            <a:off x="4599890" y="5635312"/>
            <a:ext cx="0" cy="4183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5800165" y="5752352"/>
            <a:ext cx="0" cy="5299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7002432" y="5803152"/>
            <a:ext cx="0" cy="707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ttangolo 24"/>
          <p:cNvSpPr/>
          <p:nvPr/>
        </p:nvSpPr>
        <p:spPr>
          <a:xfrm>
            <a:off x="626781" y="4876800"/>
            <a:ext cx="249519" cy="2540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6" name="Rettangolo 25"/>
          <p:cNvSpPr/>
          <p:nvPr/>
        </p:nvSpPr>
        <p:spPr>
          <a:xfrm>
            <a:off x="626781" y="5283200"/>
            <a:ext cx="249519" cy="254000"/>
          </a:xfrm>
          <a:prstGeom prst="rect">
            <a:avLst/>
          </a:prstGeom>
          <a:solidFill>
            <a:srgbClr val="88F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7" name="Rettangolo 26"/>
          <p:cNvSpPr/>
          <p:nvPr/>
        </p:nvSpPr>
        <p:spPr>
          <a:xfrm>
            <a:off x="626781" y="5689600"/>
            <a:ext cx="249519" cy="254000"/>
          </a:xfrm>
          <a:prstGeom prst="rect">
            <a:avLst/>
          </a:prstGeom>
          <a:solidFill>
            <a:srgbClr val="FFDD4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863601" y="4813300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Stessa Regione</a:t>
            </a:r>
            <a:endParaRPr lang="it-IT" sz="2000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869951" y="5218668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Altra Regione</a:t>
            </a:r>
            <a:endParaRPr lang="it-IT" sz="2000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869951" y="5637768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Estero</a:t>
            </a:r>
            <a:endParaRPr lang="it-IT" sz="2000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1009650" y="64395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32" name="Immagine 12" descr="logo alta definizi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128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magine 32" descr="Senza titol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34" name="Rettangolo 33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484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Segnaposto contenut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584062"/>
              </p:ext>
            </p:extLst>
          </p:nvPr>
        </p:nvGraphicFramePr>
        <p:xfrm>
          <a:off x="2146301" y="1185048"/>
          <a:ext cx="6621180" cy="4679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magine 12" descr="logo alta definizi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sellaDiTesto 10"/>
          <p:cNvSpPr txBox="1"/>
          <p:nvPr/>
        </p:nvSpPr>
        <p:spPr>
          <a:xfrm>
            <a:off x="2065867" y="5991168"/>
            <a:ext cx="6747933" cy="94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60"/>
              </a:lnSpc>
            </a:pPr>
            <a:r>
              <a:rPr lang="it-IT" dirty="0" smtClean="0"/>
              <a:t> TIRRENO CENTR.						                     MEDIA NAZ.LE</a:t>
            </a:r>
          </a:p>
          <a:p>
            <a:pPr>
              <a:lnSpc>
                <a:spcPts val="1260"/>
              </a:lnSpc>
            </a:pPr>
            <a:r>
              <a:rPr lang="it-IT" dirty="0" smtClean="0"/>
              <a:t>                                             SUD</a:t>
            </a:r>
          </a:p>
          <a:p>
            <a:pPr>
              <a:lnSpc>
                <a:spcPts val="1260"/>
              </a:lnSpc>
            </a:pPr>
            <a:r>
              <a:rPr lang="it-IT" dirty="0" smtClean="0"/>
              <a:t>                                                       ADRIATICO  </a:t>
            </a:r>
          </a:p>
          <a:p>
            <a:pPr>
              <a:lnSpc>
                <a:spcPts val="2060"/>
              </a:lnSpc>
            </a:pPr>
            <a:r>
              <a:rPr lang="it-IT" dirty="0"/>
              <a:t> </a:t>
            </a:r>
            <a:r>
              <a:rPr lang="it-IT" dirty="0" smtClean="0"/>
              <a:t>                                                                        TIRRENO SETT.</a:t>
            </a:r>
          </a:p>
          <a:p>
            <a:pPr>
              <a:lnSpc>
                <a:spcPts val="1060"/>
              </a:lnSpc>
            </a:pPr>
            <a:endParaRPr lang="it-IT" dirty="0"/>
          </a:p>
        </p:txBody>
      </p:sp>
      <p:cxnSp>
        <p:nvCxnSpPr>
          <p:cNvPr id="12" name="Connettore 1 11"/>
          <p:cNvCxnSpPr/>
          <p:nvPr/>
        </p:nvCxnSpPr>
        <p:spPr>
          <a:xfrm>
            <a:off x="6003365" y="5726952"/>
            <a:ext cx="0" cy="5299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3691965" y="5726952"/>
            <a:ext cx="0" cy="2649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4873065" y="5726952"/>
            <a:ext cx="0" cy="4014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7184465" y="5637310"/>
            <a:ext cx="0" cy="8269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ttangolo 18"/>
          <p:cNvSpPr/>
          <p:nvPr/>
        </p:nvSpPr>
        <p:spPr>
          <a:xfrm>
            <a:off x="626781" y="4635500"/>
            <a:ext cx="249519" cy="2540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0" name="Rettangolo 19"/>
          <p:cNvSpPr/>
          <p:nvPr/>
        </p:nvSpPr>
        <p:spPr>
          <a:xfrm>
            <a:off x="626781" y="5041900"/>
            <a:ext cx="249519" cy="254000"/>
          </a:xfrm>
          <a:prstGeom prst="rect">
            <a:avLst/>
          </a:prstGeom>
          <a:solidFill>
            <a:srgbClr val="88F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1" name="Rettangolo 20"/>
          <p:cNvSpPr/>
          <p:nvPr/>
        </p:nvSpPr>
        <p:spPr>
          <a:xfrm>
            <a:off x="626781" y="5448300"/>
            <a:ext cx="249519" cy="254000"/>
          </a:xfrm>
          <a:prstGeom prst="rect">
            <a:avLst/>
          </a:prstGeom>
          <a:solidFill>
            <a:srgbClr val="FFDD4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863601" y="4572000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Regione</a:t>
            </a:r>
            <a:endParaRPr lang="it-IT" sz="20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869951" y="4977368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Altra Reg.</a:t>
            </a:r>
            <a:endParaRPr lang="it-IT" sz="20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869951" y="5396468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Estero</a:t>
            </a:r>
            <a:endParaRPr lang="it-IT" sz="2000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895350" y="64522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26" name="Immagine 25" descr="Senza titol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27" name="Rettangolo 26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80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Segnaposto contenuto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695511565"/>
              </p:ext>
            </p:extLst>
          </p:nvPr>
        </p:nvGraphicFramePr>
        <p:xfrm>
          <a:off x="2451100" y="1700213"/>
          <a:ext cx="6629400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11"/>
          <p:cNvSpPr txBox="1">
            <a:spLocks noChangeArrowheads="1"/>
          </p:cNvSpPr>
          <p:nvPr/>
        </p:nvSpPr>
        <p:spPr bwMode="auto">
          <a:xfrm>
            <a:off x="537880" y="1898650"/>
            <a:ext cx="17907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5000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 eaLnBrk="1" hangingPunct="1">
              <a:buFont typeface="Wingdings" charset="0"/>
              <a:buNone/>
            </a:pPr>
            <a:r>
              <a:rPr lang="it-IT" sz="2200" b="0" dirty="0"/>
              <a:t>Il </a:t>
            </a:r>
            <a:r>
              <a:rPr lang="it-IT" sz="2200" dirty="0"/>
              <a:t>15% </a:t>
            </a:r>
            <a:r>
              <a:rPr lang="it-IT" sz="2200" b="0" dirty="0"/>
              <a:t>delle imprese è in perdita a causa </a:t>
            </a:r>
            <a:r>
              <a:rPr lang="it-IT" sz="2200" b="0" dirty="0" smtClean="0"/>
              <a:t>dell’area </a:t>
            </a:r>
            <a:r>
              <a:rPr lang="it-IT" sz="2200" b="0" dirty="0"/>
              <a:t>finanziaria e tributaria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086101" y="5651500"/>
            <a:ext cx="6858000" cy="127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0"/>
              </a:lnSpc>
            </a:pPr>
            <a:r>
              <a:rPr lang="it-IT" dirty="0" smtClean="0"/>
              <a:t>SUD			</a:t>
            </a:r>
            <a:r>
              <a:rPr lang="it-IT" dirty="0"/>
              <a:t>	</a:t>
            </a:r>
            <a:r>
              <a:rPr lang="it-IT" dirty="0" smtClean="0"/>
              <a:t>		                                 MEDIA NAZ.LE</a:t>
            </a:r>
          </a:p>
          <a:p>
            <a:pPr>
              <a:lnSpc>
                <a:spcPts val="1860"/>
              </a:lnSpc>
            </a:pPr>
            <a:r>
              <a:rPr lang="it-IT" dirty="0" smtClean="0"/>
              <a:t>     ALTO ADRIATICO</a:t>
            </a:r>
          </a:p>
          <a:p>
            <a:pPr>
              <a:lnSpc>
                <a:spcPts val="1860"/>
              </a:lnSpc>
            </a:pPr>
            <a:r>
              <a:rPr lang="it-IT" dirty="0" smtClean="0"/>
              <a:t>                                TIRRENO CENT.  </a:t>
            </a:r>
          </a:p>
          <a:p>
            <a:pPr>
              <a:lnSpc>
                <a:spcPts val="2060"/>
              </a:lnSpc>
            </a:pPr>
            <a:r>
              <a:rPr lang="it-IT" dirty="0"/>
              <a:t> </a:t>
            </a:r>
            <a:r>
              <a:rPr lang="it-IT" dirty="0" smtClean="0"/>
              <a:t>                                                        TIRRENO SETT.</a:t>
            </a:r>
          </a:p>
          <a:p>
            <a:pPr>
              <a:lnSpc>
                <a:spcPts val="1060"/>
              </a:lnSpc>
            </a:pPr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639481" y="4876800"/>
            <a:ext cx="249519" cy="254000"/>
          </a:xfrm>
          <a:prstGeom prst="rect">
            <a:avLst/>
          </a:pr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13" name="Rettangolo 12"/>
          <p:cNvSpPr/>
          <p:nvPr/>
        </p:nvSpPr>
        <p:spPr>
          <a:xfrm>
            <a:off x="639481" y="5283200"/>
            <a:ext cx="249519" cy="254000"/>
          </a:xfrm>
          <a:prstGeom prst="rect">
            <a:avLst/>
          </a:prstGeom>
          <a:solidFill>
            <a:srgbClr val="88FC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876301" y="4813300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Negativo</a:t>
            </a:r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882651" y="5218668"/>
            <a:ext cx="183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Positivo</a:t>
            </a:r>
            <a:endParaRPr lang="it-IT" sz="2000" dirty="0"/>
          </a:p>
        </p:txBody>
      </p:sp>
      <p:cxnSp>
        <p:nvCxnSpPr>
          <p:cNvPr id="16" name="Connettore 1 15"/>
          <p:cNvCxnSpPr/>
          <p:nvPr/>
        </p:nvCxnSpPr>
        <p:spPr>
          <a:xfrm>
            <a:off x="3539565" y="5080931"/>
            <a:ext cx="0" cy="2649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84165" y="5080931"/>
            <a:ext cx="0" cy="4562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6003365" y="5117753"/>
            <a:ext cx="0" cy="6099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7235265" y="5080931"/>
            <a:ext cx="0" cy="8880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itolo 1"/>
          <p:cNvSpPr txBox="1">
            <a:spLocks/>
          </p:cNvSpPr>
          <p:nvPr/>
        </p:nvSpPr>
        <p:spPr>
          <a:xfrm>
            <a:off x="537880" y="680252"/>
            <a:ext cx="8229600" cy="1143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2800" b="1" dirty="0" smtClean="0">
                <a:solidFill>
                  <a:srgbClr val="0000FF"/>
                </a:solidFill>
                <a:latin typeface="Arial" charset="0"/>
              </a:rPr>
              <a:t>Redditività operativa dei Marina</a:t>
            </a:r>
            <a:endParaRPr lang="it-IT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1009650" y="6426878"/>
            <a:ext cx="367664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5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d</a:t>
            </a:r>
            <a:r>
              <a:rPr lang="it-IT" sz="15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ati</a:t>
            </a:r>
            <a:r>
              <a:rPr lang="it-IT" sz="15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 Osservatorio </a:t>
            </a:r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</a:rPr>
              <a:t>Nautico Nazionale</a:t>
            </a:r>
          </a:p>
        </p:txBody>
      </p:sp>
      <p:pic>
        <p:nvPicPr>
          <p:cNvPr id="27" name="Immagine 12" descr="logo alta definizio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6400189"/>
            <a:ext cx="407987" cy="428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Immagine 27" descr="Senza titolo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" y="214376"/>
            <a:ext cx="1152144" cy="890016"/>
          </a:xfrm>
          <a:prstGeom prst="rect">
            <a:avLst/>
          </a:prstGeom>
        </p:spPr>
      </p:pic>
      <p:sp>
        <p:nvSpPr>
          <p:cNvPr id="29" name="Rettangolo 28"/>
          <p:cNvSpPr/>
          <p:nvPr/>
        </p:nvSpPr>
        <p:spPr>
          <a:xfrm>
            <a:off x="274828" y="1028192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1193800" y="466079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293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Delri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673" y="-381000"/>
            <a:ext cx="6717661" cy="7239000"/>
          </a:xfrm>
          <a:prstGeom prst="rect">
            <a:avLst/>
          </a:prstGeom>
        </p:spPr>
      </p:pic>
      <p:pic>
        <p:nvPicPr>
          <p:cNvPr id="7" name="Immagine 6" descr="Senza titolo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228" y="199379"/>
            <a:ext cx="1152144" cy="890016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4910328" y="1013195"/>
            <a:ext cx="1261872" cy="1021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5829300" y="451082"/>
            <a:ext cx="3124200" cy="4308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200" dirty="0" smtClean="0">
                <a:solidFill>
                  <a:srgbClr val="020E81"/>
                </a:solidFill>
                <a:latin typeface="Calibri" charset="0"/>
              </a:rPr>
              <a:t>Confindustria Nautica</a:t>
            </a:r>
            <a:endParaRPr lang="it-IT" sz="2200" dirty="0">
              <a:solidFill>
                <a:srgbClr val="020E81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334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385</Words>
  <Application>Microsoft Macintosh PowerPoint</Application>
  <PresentationFormat>Presentazione su schermo (4:3)</PresentationFormat>
  <Paragraphs>140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Presentazione di PowerPoint</vt:lpstr>
      <vt:lpstr>L’impatto occupazionale di un Marina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L’impatto della forza lavoro</dc:title>
  <dc:creator>Mac</dc:creator>
  <cp:lastModifiedBy>Mac</cp:lastModifiedBy>
  <cp:revision>37</cp:revision>
  <dcterms:created xsi:type="dcterms:W3CDTF">2015-10-17T05:53:06Z</dcterms:created>
  <dcterms:modified xsi:type="dcterms:W3CDTF">2015-10-17T11:04:27Z</dcterms:modified>
</cp:coreProperties>
</file>