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262" r:id="rId3"/>
    <p:sldId id="404" r:id="rId4"/>
    <p:sldId id="322" r:id="rId5"/>
    <p:sldId id="337" r:id="rId6"/>
    <p:sldId id="338" r:id="rId7"/>
    <p:sldId id="310" r:id="rId8"/>
    <p:sldId id="311" r:id="rId9"/>
    <p:sldId id="410" r:id="rId10"/>
    <p:sldId id="314" r:id="rId11"/>
    <p:sldId id="468" r:id="rId12"/>
    <p:sldId id="321" r:id="rId13"/>
    <p:sldId id="469" r:id="rId14"/>
  </p:sldIdLst>
  <p:sldSz cx="12192000" cy="6858000"/>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3" autoAdjust="0"/>
    <p:restoredTop sz="94667" autoAdjust="0"/>
  </p:normalViewPr>
  <p:slideViewPr>
    <p:cSldViewPr snapToGrid="0">
      <p:cViewPr varScale="1">
        <p:scale>
          <a:sx n="105" d="100"/>
          <a:sy n="105" d="100"/>
        </p:scale>
        <p:origin x="660" y="96"/>
      </p:cViewPr>
      <p:guideLst/>
    </p:cSldViewPr>
  </p:slideViewPr>
  <p:notesTextViewPr>
    <p:cViewPr>
      <p:scale>
        <a:sx n="1" d="1"/>
        <a:sy n="1" d="1"/>
      </p:scale>
      <p:origin x="0" y="0"/>
    </p:cViewPr>
  </p:notesTextViewPr>
  <p:notesViewPr>
    <p:cSldViewPr snapToGrid="0">
      <p:cViewPr varScale="1">
        <p:scale>
          <a:sx n="62" d="100"/>
          <a:sy n="62" d="100"/>
        </p:scale>
        <p:origin x="3226"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GB" dirty="0" err="1"/>
              <a:t>Passeggeri</a:t>
            </a:r>
            <a:r>
              <a:rPr lang="en-GB" dirty="0"/>
              <a:t> 2023, 2024,2025</a:t>
            </a:r>
          </a:p>
        </c:rich>
      </c:tx>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it-IT"/>
        </a:p>
      </c:txPr>
    </c:title>
    <c:autoTitleDeleted val="0"/>
    <c:plotArea>
      <c:layout/>
      <c:barChart>
        <c:barDir val="col"/>
        <c:grouping val="clustered"/>
        <c:varyColors val="0"/>
        <c:ser>
          <c:idx val="0"/>
          <c:order val="0"/>
          <c:tx>
            <c:strRef>
              <c:f>Sheet1!$A$2</c:f>
              <c:strCache>
                <c:ptCount val="1"/>
                <c:pt idx="0">
                  <c:v>Transit Pax</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Sheet1!$B$1:$D$1</c:f>
              <c:strCache>
                <c:ptCount val="3"/>
                <c:pt idx="0">
                  <c:v>2023</c:v>
                </c:pt>
                <c:pt idx="1">
                  <c:v>2024</c:v>
                </c:pt>
                <c:pt idx="2">
                  <c:v>2025</c:v>
                </c:pt>
              </c:strCache>
            </c:strRef>
          </c:cat>
          <c:val>
            <c:numRef>
              <c:f>Sheet1!$B$2:$D$2</c:f>
              <c:numCache>
                <c:formatCode>_(* #,##0_);_(* \(#,##0\);_(* "-"_);_(@_)</c:formatCode>
                <c:ptCount val="3"/>
                <c:pt idx="0">
                  <c:v>1686969</c:v>
                </c:pt>
                <c:pt idx="1">
                  <c:v>1736032</c:v>
                </c:pt>
                <c:pt idx="2">
                  <c:v>1829701</c:v>
                </c:pt>
              </c:numCache>
            </c:numRef>
          </c:val>
          <c:extLst>
            <c:ext xmlns:c16="http://schemas.microsoft.com/office/drawing/2014/chart" uri="{C3380CC4-5D6E-409C-BE32-E72D297353CC}">
              <c16:uniqueId val="{00000000-2546-48BC-BEE2-AD00D97282EC}"/>
            </c:ext>
          </c:extLst>
        </c:ser>
        <c:ser>
          <c:idx val="1"/>
          <c:order val="1"/>
          <c:tx>
            <c:strRef>
              <c:f>Sheet1!$A$3</c:f>
              <c:strCache>
                <c:ptCount val="1"/>
                <c:pt idx="0">
                  <c:v>Turnaround Pax</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cat>
            <c:strRef>
              <c:f>Sheet1!$B$1:$D$1</c:f>
              <c:strCache>
                <c:ptCount val="3"/>
                <c:pt idx="0">
                  <c:v>2023</c:v>
                </c:pt>
                <c:pt idx="1">
                  <c:v>2024</c:v>
                </c:pt>
                <c:pt idx="2">
                  <c:v>2025</c:v>
                </c:pt>
              </c:strCache>
            </c:strRef>
          </c:cat>
          <c:val>
            <c:numRef>
              <c:f>Sheet1!$B$3:$D$3</c:f>
              <c:numCache>
                <c:formatCode>_(* #,##0_);_(* \(#,##0\);_(* "-"_);_(@_)</c:formatCode>
                <c:ptCount val="3"/>
                <c:pt idx="0">
                  <c:v>1629653</c:v>
                </c:pt>
                <c:pt idx="1">
                  <c:v>1723152</c:v>
                </c:pt>
                <c:pt idx="2">
                  <c:v>1726858</c:v>
                </c:pt>
              </c:numCache>
            </c:numRef>
          </c:val>
          <c:extLst>
            <c:ext xmlns:c16="http://schemas.microsoft.com/office/drawing/2014/chart" uri="{C3380CC4-5D6E-409C-BE32-E72D297353CC}">
              <c16:uniqueId val="{00000001-2546-48BC-BEE2-AD00D97282EC}"/>
            </c:ext>
          </c:extLst>
        </c:ser>
        <c:ser>
          <c:idx val="2"/>
          <c:order val="2"/>
          <c:tx>
            <c:strRef>
              <c:f>Sheet1!$A$4</c:f>
              <c:strCache>
                <c:ptCount val="1"/>
                <c:pt idx="0">
                  <c:v>Total Pax</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cat>
            <c:strRef>
              <c:f>Sheet1!$B$1:$D$1</c:f>
              <c:strCache>
                <c:ptCount val="3"/>
                <c:pt idx="0">
                  <c:v>2023</c:v>
                </c:pt>
                <c:pt idx="1">
                  <c:v>2024</c:v>
                </c:pt>
                <c:pt idx="2">
                  <c:v>2025</c:v>
                </c:pt>
              </c:strCache>
            </c:strRef>
          </c:cat>
          <c:val>
            <c:numRef>
              <c:f>Sheet1!$B$4:$D$4</c:f>
              <c:numCache>
                <c:formatCode>_(* #,##0_);_(* \(#,##0\);_(* "-"_);_(@_)</c:formatCode>
                <c:ptCount val="3"/>
                <c:pt idx="0">
                  <c:v>3316622</c:v>
                </c:pt>
                <c:pt idx="1">
                  <c:v>3459184</c:v>
                </c:pt>
                <c:pt idx="2" formatCode="#,##0">
                  <c:v>3556559</c:v>
                </c:pt>
              </c:numCache>
            </c:numRef>
          </c:val>
          <c:extLst>
            <c:ext xmlns:c16="http://schemas.microsoft.com/office/drawing/2014/chart" uri="{C3380CC4-5D6E-409C-BE32-E72D297353CC}">
              <c16:uniqueId val="{00000002-2546-48BC-BEE2-AD00D97282EC}"/>
            </c:ext>
          </c:extLst>
        </c:ser>
        <c:dLbls>
          <c:showLegendKey val="0"/>
          <c:showVal val="0"/>
          <c:showCatName val="0"/>
          <c:showSerName val="0"/>
          <c:showPercent val="0"/>
          <c:showBubbleSize val="0"/>
        </c:dLbls>
        <c:gapWidth val="150"/>
        <c:axId val="-1068068272"/>
        <c:axId val="-1068060112"/>
      </c:barChart>
      <c:catAx>
        <c:axId val="-1068068272"/>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1068060112"/>
        <c:crosses val="autoZero"/>
        <c:auto val="1"/>
        <c:lblAlgn val="ctr"/>
        <c:lblOffset val="100"/>
        <c:noMultiLvlLbl val="0"/>
      </c:catAx>
      <c:valAx>
        <c:axId val="-1068060112"/>
        <c:scaling>
          <c:orientation val="minMax"/>
        </c:scaling>
        <c:delete val="0"/>
        <c:axPos val="l"/>
        <c:majorGridlines>
          <c:spPr>
            <a:ln>
              <a:solidFill>
                <a:schemeClr val="tx1">
                  <a:lumMod val="15000"/>
                  <a:lumOff val="85000"/>
                </a:schemeClr>
              </a:solidFill>
            </a:ln>
            <a:effectLst/>
          </c:spPr>
        </c:majorGridlines>
        <c:title>
          <c:tx>
            <c:rich>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n-GB" dirty="0"/>
                  <a:t>PASSEGGERI</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it-IT"/>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crossAx val="-1068068272"/>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it-IT"/>
          </a:p>
        </c:txPr>
      </c:dTable>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b="1" i="0" u="none" strike="noStrike" baseline="0">
                <a:solidFill>
                  <a:srgbClr val="333333"/>
                </a:solidFill>
                <a:latin typeface="Calibri"/>
                <a:ea typeface="Calibri"/>
                <a:cs typeface="Calibri"/>
              </a:defRPr>
            </a:pPr>
            <a:r>
              <a:rPr lang="it-IT" dirty="0"/>
              <a:t>RCT  PASSENGER NUMBERS 2007 - 2025  VS 2005 BUSINESS PLAN FORECAST</a:t>
            </a:r>
          </a:p>
        </c:rich>
      </c:tx>
      <c:overlay val="0"/>
      <c:spPr>
        <a:noFill/>
        <a:ln w="25400">
          <a:noFill/>
        </a:ln>
      </c:spPr>
    </c:title>
    <c:autoTitleDeleted val="0"/>
    <c:plotArea>
      <c:layout/>
      <c:lineChart>
        <c:grouping val="standard"/>
        <c:varyColors val="0"/>
        <c:ser>
          <c:idx val="2"/>
          <c:order val="0"/>
          <c:tx>
            <c:strRef>
              <c:f>'RCT STATISTICS 2005 - 2021'!$G$39</c:f>
              <c:strCache>
                <c:ptCount val="1"/>
                <c:pt idx="0">
                  <c:v>TOTAL 2007 - 2025</c:v>
                </c:pt>
              </c:strCache>
            </c:strRef>
          </c:tx>
          <c:spPr>
            <a:ln>
              <a:solidFill>
                <a:srgbClr val="0070C0"/>
              </a:solidFill>
            </a:ln>
          </c:spPr>
          <c:marker>
            <c:symbol val="none"/>
          </c:marker>
          <c:cat>
            <c:strRef>
              <c:f>'RCT STATISTICS 2005 - 2021'!$H$36:$Z$36</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strCache>
            </c:strRef>
          </c:cat>
          <c:val>
            <c:numRef>
              <c:f>'RCT STATISTICS 2005 - 2021'!$H$39:$Z$39</c:f>
              <c:numCache>
                <c:formatCode>#,##0</c:formatCode>
                <c:ptCount val="19"/>
                <c:pt idx="0">
                  <c:v>1589430</c:v>
                </c:pt>
                <c:pt idx="1">
                  <c:v>1819845</c:v>
                </c:pt>
                <c:pt idx="2">
                  <c:v>1799022</c:v>
                </c:pt>
                <c:pt idx="3">
                  <c:v>1945223</c:v>
                </c:pt>
                <c:pt idx="4">
                  <c:v>2577481</c:v>
                </c:pt>
                <c:pt idx="5">
                  <c:v>2398063</c:v>
                </c:pt>
                <c:pt idx="6">
                  <c:v>2538258</c:v>
                </c:pt>
                <c:pt idx="7">
                  <c:v>2146175</c:v>
                </c:pt>
                <c:pt idx="8">
                  <c:v>2271650</c:v>
                </c:pt>
                <c:pt idx="9">
                  <c:v>2339676</c:v>
                </c:pt>
                <c:pt idx="10">
                  <c:v>2200328</c:v>
                </c:pt>
                <c:pt idx="11">
                  <c:v>2441737</c:v>
                </c:pt>
                <c:pt idx="12">
                  <c:v>2652533</c:v>
                </c:pt>
                <c:pt idx="13">
                  <c:v>206967</c:v>
                </c:pt>
                <c:pt idx="14">
                  <c:v>519060</c:v>
                </c:pt>
                <c:pt idx="15">
                  <c:v>2172338</c:v>
                </c:pt>
                <c:pt idx="16">
                  <c:v>3316622</c:v>
                </c:pt>
                <c:pt idx="17">
                  <c:v>3459184</c:v>
                </c:pt>
                <c:pt idx="18">
                  <c:v>3556559</c:v>
                </c:pt>
              </c:numCache>
            </c:numRef>
          </c:val>
          <c:smooth val="0"/>
          <c:extLst>
            <c:ext xmlns:c16="http://schemas.microsoft.com/office/drawing/2014/chart" uri="{C3380CC4-5D6E-409C-BE32-E72D297353CC}">
              <c16:uniqueId val="{00000000-353D-4539-98A6-A87A1C0DD128}"/>
            </c:ext>
          </c:extLst>
        </c:ser>
        <c:ser>
          <c:idx val="3"/>
          <c:order val="1"/>
          <c:tx>
            <c:strRef>
              <c:f>'RCT STATISTICS 2005 - 2021'!$G$40</c:f>
              <c:strCache>
                <c:ptCount val="1"/>
                <c:pt idx="0">
                  <c:v>BUSINESS PLAN 2005</c:v>
                </c:pt>
              </c:strCache>
            </c:strRef>
          </c:tx>
          <c:spPr>
            <a:ln w="28575" cap="rnd">
              <a:solidFill>
                <a:srgbClr val="00B050"/>
              </a:solidFill>
              <a:round/>
            </a:ln>
            <a:effectLst/>
          </c:spPr>
          <c:marker>
            <c:symbol val="none"/>
          </c:marker>
          <c:cat>
            <c:strRef>
              <c:f>'RCT STATISTICS 2005 - 2021'!$H$36:$Z$36</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strCache>
            </c:strRef>
          </c:cat>
          <c:val>
            <c:numRef>
              <c:f>'RCT STATISTICS 2005 - 2021'!$H$40:$Z$40</c:f>
              <c:numCache>
                <c:formatCode>#,##0</c:formatCode>
                <c:ptCount val="19"/>
                <c:pt idx="0">
                  <c:v>936360</c:v>
                </c:pt>
                <c:pt idx="1">
                  <c:v>955087</c:v>
                </c:pt>
                <c:pt idx="2">
                  <c:v>974189</c:v>
                </c:pt>
                <c:pt idx="3">
                  <c:v>993673</c:v>
                </c:pt>
                <c:pt idx="4">
                  <c:v>1023483</c:v>
                </c:pt>
                <c:pt idx="5">
                  <c:v>1054187</c:v>
                </c:pt>
                <c:pt idx="6">
                  <c:v>1085813</c:v>
                </c:pt>
                <c:pt idx="7">
                  <c:v>1118387</c:v>
                </c:pt>
                <c:pt idx="8">
                  <c:v>1151939</c:v>
                </c:pt>
                <c:pt idx="9">
                  <c:v>1174948</c:v>
                </c:pt>
                <c:pt idx="10">
                  <c:v>1198477</c:v>
                </c:pt>
                <c:pt idx="11">
                  <c:v>1222447</c:v>
                </c:pt>
                <c:pt idx="12">
                  <c:v>1246896</c:v>
                </c:pt>
                <c:pt idx="13">
                  <c:v>1271834</c:v>
                </c:pt>
                <c:pt idx="14">
                  <c:v>1297270</c:v>
                </c:pt>
                <c:pt idx="15">
                  <c:v>1297271</c:v>
                </c:pt>
                <c:pt idx="16">
                  <c:v>1349680</c:v>
                </c:pt>
                <c:pt idx="17" formatCode="_-* #,##0_-;\-* #,##0_-;_-* &quot;-&quot;??_-;_-@_-">
                  <c:v>1376674</c:v>
                </c:pt>
                <c:pt idx="18" formatCode="_-* #,##0_-;\-* #,##0_-;_-* &quot;-&quot;??_-;_-@_-">
                  <c:v>1404207</c:v>
                </c:pt>
              </c:numCache>
            </c:numRef>
          </c:val>
          <c:smooth val="0"/>
          <c:extLst>
            <c:ext xmlns:c16="http://schemas.microsoft.com/office/drawing/2014/chart" uri="{C3380CC4-5D6E-409C-BE32-E72D297353CC}">
              <c16:uniqueId val="{00000001-353D-4539-98A6-A87A1C0DD128}"/>
            </c:ext>
          </c:extLst>
        </c:ser>
        <c:dLbls>
          <c:showLegendKey val="0"/>
          <c:showVal val="0"/>
          <c:showCatName val="0"/>
          <c:showSerName val="0"/>
          <c:showPercent val="0"/>
          <c:showBubbleSize val="0"/>
        </c:dLbls>
        <c:smooth val="0"/>
        <c:axId val="1272288687"/>
        <c:axId val="1"/>
      </c:lineChart>
      <c:catAx>
        <c:axId val="1272288687"/>
        <c:scaling>
          <c:orientation val="minMax"/>
        </c:scaling>
        <c:delete val="0"/>
        <c:axPos val="b"/>
        <c:title>
          <c:tx>
            <c:rich>
              <a:bodyPr/>
              <a:lstStyle/>
              <a:p>
                <a:pPr>
                  <a:defRPr sz="1000" b="0" i="0" u="none" strike="noStrike" baseline="0">
                    <a:solidFill>
                      <a:srgbClr val="333333"/>
                    </a:solidFill>
                    <a:latin typeface="Calibri"/>
                    <a:ea typeface="Calibri"/>
                    <a:cs typeface="Calibri"/>
                  </a:defRPr>
                </a:pPr>
                <a:r>
                  <a:rPr lang="it-IT"/>
                  <a:t>YEAR</a:t>
                </a:r>
              </a:p>
            </c:rich>
          </c:tx>
          <c:overlay val="0"/>
          <c:spPr>
            <a:noFill/>
            <a:ln w="25400">
              <a:noFill/>
            </a:ln>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it-IT"/>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sz="1000" b="0" i="0" u="none" strike="noStrike" baseline="0">
                    <a:solidFill>
                      <a:srgbClr val="333333"/>
                    </a:solidFill>
                    <a:latin typeface="Calibri"/>
                    <a:ea typeface="Calibri"/>
                    <a:cs typeface="Calibri"/>
                  </a:defRPr>
                </a:pPr>
                <a:r>
                  <a:rPr lang="it-IT"/>
                  <a:t>PASSENGERS </a:t>
                </a:r>
              </a:p>
            </c:rich>
          </c:tx>
          <c:overlay val="0"/>
          <c:spPr>
            <a:noFill/>
            <a:ln w="25400">
              <a:noFill/>
            </a:ln>
          </c:spPr>
        </c:title>
        <c:numFmt formatCode="#,##0"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it-IT"/>
          </a:p>
        </c:txPr>
        <c:crossAx val="1272288687"/>
        <c:crosses val="autoZero"/>
        <c:crossBetween val="between"/>
      </c:valAx>
      <c:spPr>
        <a:noFill/>
        <a:ln w="25400">
          <a:noFill/>
        </a:ln>
      </c:spPr>
    </c:plotArea>
    <c:legend>
      <c:legendPos val="b"/>
      <c:overlay val="0"/>
      <c:spPr>
        <a:noFill/>
        <a:ln w="25400">
          <a:noFill/>
        </a:ln>
      </c:spPr>
      <c:txPr>
        <a:bodyPr/>
        <a:lstStyle/>
        <a:p>
          <a:pPr>
            <a:defRPr sz="825" b="0" i="0" u="none" strike="noStrike" baseline="0">
              <a:solidFill>
                <a:srgbClr val="333333"/>
              </a:solidFill>
              <a:latin typeface="Calibri"/>
              <a:ea typeface="Calibri"/>
              <a:cs typeface="Calibri"/>
            </a:defRPr>
          </a:pPr>
          <a:endParaRPr lang="it-IT"/>
        </a:p>
      </c:txPr>
    </c:legend>
    <c:plotVisOnly val="1"/>
    <c:dispBlanksAs val="gap"/>
    <c:showDLblsOverMax val="0"/>
  </c:chart>
  <c:spPr>
    <a:solidFill>
      <a:schemeClr val="bg1"/>
    </a:solidFill>
    <a:ln w="12700" cap="flat" cmpd="sng" algn="ctr">
      <a:solidFill>
        <a:srgbClr val="0070C0"/>
      </a:solidFill>
      <a:round/>
    </a:ln>
    <a:effectLst/>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1" i="0" u="none" strike="noStrike" baseline="0">
                <a:solidFill>
                  <a:srgbClr val="333333"/>
                </a:solidFill>
                <a:latin typeface="Calibri"/>
                <a:ea typeface="Calibri"/>
                <a:cs typeface="Calibri"/>
              </a:defRPr>
            </a:pPr>
            <a:r>
              <a:rPr lang="it-IT" dirty="0"/>
              <a:t>RCT: AVERAGE PAX/CALL 2007 - 2025</a:t>
            </a:r>
          </a:p>
        </c:rich>
      </c:tx>
      <c:overlay val="0"/>
      <c:spPr>
        <a:noFill/>
        <a:ln w="25400">
          <a:noFill/>
        </a:ln>
      </c:spPr>
    </c:title>
    <c:autoTitleDeleted val="0"/>
    <c:plotArea>
      <c:layout/>
      <c:lineChart>
        <c:grouping val="standard"/>
        <c:varyColors val="0"/>
        <c:ser>
          <c:idx val="0"/>
          <c:order val="0"/>
          <c:tx>
            <c:strRef>
              <c:f>'RCT STATISTICS 2005 - 2021'!$G$44</c:f>
              <c:strCache>
                <c:ptCount val="1"/>
                <c:pt idx="0">
                  <c:v>PAX/CALL</c:v>
                </c:pt>
              </c:strCache>
            </c:strRef>
          </c:tx>
          <c:spPr>
            <a:ln w="28575" cap="rnd">
              <a:solidFill>
                <a:schemeClr val="accent1"/>
              </a:solidFill>
              <a:round/>
            </a:ln>
            <a:effectLst/>
          </c:spPr>
          <c:marker>
            <c:symbol val="none"/>
          </c:marker>
          <c:cat>
            <c:strRef>
              <c:f>'RCT STATISTICS 2005 - 2021'!$H$43:$Z$43</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strCache>
            </c:strRef>
          </c:cat>
          <c:val>
            <c:numRef>
              <c:f>'RCT STATISTICS 2005 - 2021'!$H$44:$Z$44</c:f>
              <c:numCache>
                <c:formatCode>#,##0</c:formatCode>
                <c:ptCount val="19"/>
                <c:pt idx="0">
                  <c:v>1856.8107476635514</c:v>
                </c:pt>
                <c:pt idx="1">
                  <c:v>1965.2753779697625</c:v>
                </c:pt>
                <c:pt idx="2">
                  <c:v>2268.6279949558639</c:v>
                </c:pt>
                <c:pt idx="3">
                  <c:v>2161.3588888888889</c:v>
                </c:pt>
                <c:pt idx="4">
                  <c:v>2572.3363273453092</c:v>
                </c:pt>
                <c:pt idx="5">
                  <c:v>2629.4550438596493</c:v>
                </c:pt>
                <c:pt idx="6">
                  <c:v>2646.7758081334723</c:v>
                </c:pt>
                <c:pt idx="7">
                  <c:v>2545.8778173190985</c:v>
                </c:pt>
                <c:pt idx="8">
                  <c:v>2861.0201511335013</c:v>
                </c:pt>
                <c:pt idx="9">
                  <c:v>2808.7346938775509</c:v>
                </c:pt>
                <c:pt idx="10">
                  <c:v>3022.4285714285716</c:v>
                </c:pt>
                <c:pt idx="11">
                  <c:v>3212.8118421052632</c:v>
                </c:pt>
                <c:pt idx="12">
                  <c:v>3315.6662500000002</c:v>
                </c:pt>
                <c:pt idx="13">
                  <c:v>2434.9058823529413</c:v>
                </c:pt>
                <c:pt idx="14">
                  <c:v>1894.3795620437957</c:v>
                </c:pt>
                <c:pt idx="15">
                  <c:v>2774.3780332056194</c:v>
                </c:pt>
                <c:pt idx="16">
                  <c:v>4089.5462392108507</c:v>
                </c:pt>
                <c:pt idx="17">
                  <c:v>4113.1795481569561</c:v>
                </c:pt>
                <c:pt idx="18">
                  <c:v>4107.7311212814648</c:v>
                </c:pt>
              </c:numCache>
            </c:numRef>
          </c:val>
          <c:smooth val="0"/>
          <c:extLst>
            <c:ext xmlns:c16="http://schemas.microsoft.com/office/drawing/2014/chart" uri="{C3380CC4-5D6E-409C-BE32-E72D297353CC}">
              <c16:uniqueId val="{00000000-6578-4B83-930F-0D9098C2FF60}"/>
            </c:ext>
          </c:extLst>
        </c:ser>
        <c:dLbls>
          <c:showLegendKey val="0"/>
          <c:showVal val="0"/>
          <c:showCatName val="0"/>
          <c:showSerName val="0"/>
          <c:showPercent val="0"/>
          <c:showBubbleSize val="0"/>
        </c:dLbls>
        <c:smooth val="0"/>
        <c:axId val="1272276207"/>
        <c:axId val="1"/>
      </c:lineChart>
      <c:catAx>
        <c:axId val="1272276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vert="horz"/>
          <a:lstStyle/>
          <a:p>
            <a:pPr>
              <a:defRPr sz="900" b="0" i="0" u="none" strike="noStrike" baseline="0">
                <a:solidFill>
                  <a:srgbClr val="333333"/>
                </a:solidFill>
                <a:latin typeface="Calibri"/>
                <a:ea typeface="Calibri"/>
                <a:cs typeface="Calibri"/>
              </a:defRPr>
            </a:pPr>
            <a:endParaRPr lang="it-IT"/>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it-IT"/>
          </a:p>
        </c:txPr>
        <c:crossAx val="1272276207"/>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1" i="0" u="none" strike="noStrike" baseline="0">
                <a:solidFill>
                  <a:srgbClr val="333333"/>
                </a:solidFill>
                <a:latin typeface="Calibri"/>
                <a:ea typeface="Calibri"/>
                <a:cs typeface="Calibri"/>
              </a:defRPr>
            </a:pPr>
            <a:r>
              <a:rPr lang="it-IT" dirty="0"/>
              <a:t>RCT: SHIP CALLS 2007 - 2025 </a:t>
            </a:r>
          </a:p>
        </c:rich>
      </c:tx>
      <c:overlay val="0"/>
      <c:spPr>
        <a:noFill/>
        <a:ln w="25400">
          <a:noFill/>
        </a:ln>
      </c:spPr>
    </c:title>
    <c:autoTitleDeleted val="0"/>
    <c:plotArea>
      <c:layout/>
      <c:lineChart>
        <c:grouping val="standard"/>
        <c:varyColors val="0"/>
        <c:ser>
          <c:idx val="0"/>
          <c:order val="0"/>
          <c:tx>
            <c:strRef>
              <c:f>'RCT STATISTICS 2005 - 2021'!$G$42</c:f>
              <c:strCache>
                <c:ptCount val="1"/>
                <c:pt idx="0">
                  <c:v>SHIP CALLS</c:v>
                </c:pt>
              </c:strCache>
            </c:strRef>
          </c:tx>
          <c:spPr>
            <a:ln w="28575" cap="rnd">
              <a:solidFill>
                <a:schemeClr val="accent1"/>
              </a:solidFill>
              <a:round/>
            </a:ln>
            <a:effectLst/>
          </c:spPr>
          <c:marker>
            <c:symbol val="none"/>
          </c:marker>
          <c:cat>
            <c:strRef>
              <c:f>'RCT STATISTICS 2005 - 2021'!$H$41:$Z$41</c:f>
              <c:strCach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strCache>
            </c:strRef>
          </c:cat>
          <c:val>
            <c:numRef>
              <c:f>'RCT STATISTICS 2005 - 2021'!$H$42:$Z$42</c:f>
              <c:numCache>
                <c:formatCode>General</c:formatCode>
                <c:ptCount val="19"/>
                <c:pt idx="0">
                  <c:v>856</c:v>
                </c:pt>
                <c:pt idx="1">
                  <c:v>926</c:v>
                </c:pt>
                <c:pt idx="2">
                  <c:v>793</c:v>
                </c:pt>
                <c:pt idx="3">
                  <c:v>900</c:v>
                </c:pt>
                <c:pt idx="4" formatCode="#,##0">
                  <c:v>1002</c:v>
                </c:pt>
                <c:pt idx="5">
                  <c:v>912</c:v>
                </c:pt>
                <c:pt idx="6" formatCode="#,##0">
                  <c:v>959</c:v>
                </c:pt>
                <c:pt idx="7">
                  <c:v>843</c:v>
                </c:pt>
                <c:pt idx="8" formatCode="#,##0">
                  <c:v>794</c:v>
                </c:pt>
                <c:pt idx="9">
                  <c:v>833</c:v>
                </c:pt>
                <c:pt idx="10" formatCode="#,##0">
                  <c:v>728</c:v>
                </c:pt>
                <c:pt idx="11">
                  <c:v>760</c:v>
                </c:pt>
                <c:pt idx="12" formatCode="#,##0">
                  <c:v>800</c:v>
                </c:pt>
                <c:pt idx="13" formatCode="#,##0">
                  <c:v>85</c:v>
                </c:pt>
                <c:pt idx="14" formatCode="#,##0">
                  <c:v>274</c:v>
                </c:pt>
                <c:pt idx="15" formatCode="#,##0">
                  <c:v>783</c:v>
                </c:pt>
                <c:pt idx="16" formatCode="#,##0">
                  <c:v>811</c:v>
                </c:pt>
                <c:pt idx="17" formatCode="#,##0">
                  <c:v>841</c:v>
                </c:pt>
                <c:pt idx="18" formatCode="#,##0">
                  <c:v>874</c:v>
                </c:pt>
              </c:numCache>
            </c:numRef>
          </c:val>
          <c:smooth val="0"/>
          <c:extLst>
            <c:ext xmlns:c16="http://schemas.microsoft.com/office/drawing/2014/chart" uri="{C3380CC4-5D6E-409C-BE32-E72D297353CC}">
              <c16:uniqueId val="{00000000-8687-4CC9-ABAD-8142796347FC}"/>
            </c:ext>
          </c:extLst>
        </c:ser>
        <c:dLbls>
          <c:showLegendKey val="0"/>
          <c:showVal val="0"/>
          <c:showCatName val="0"/>
          <c:showSerName val="0"/>
          <c:showPercent val="0"/>
          <c:showBubbleSize val="0"/>
        </c:dLbls>
        <c:smooth val="0"/>
        <c:axId val="1272335727"/>
        <c:axId val="1"/>
      </c:lineChart>
      <c:catAx>
        <c:axId val="1272335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vert="horz"/>
          <a:lstStyle/>
          <a:p>
            <a:pPr>
              <a:defRPr sz="900" b="0" i="0" u="none" strike="noStrike" baseline="0">
                <a:solidFill>
                  <a:srgbClr val="333333"/>
                </a:solidFill>
                <a:latin typeface="Calibri"/>
                <a:ea typeface="Calibri"/>
                <a:cs typeface="Calibri"/>
              </a:defRPr>
            </a:pPr>
            <a:endParaRPr lang="it-IT"/>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9525">
            <a:noFill/>
          </a:ln>
        </c:spPr>
        <c:txPr>
          <a:bodyPr rot="0" vert="horz"/>
          <a:lstStyle/>
          <a:p>
            <a:pPr>
              <a:defRPr sz="900" b="0" i="0" u="none" strike="noStrike" baseline="0">
                <a:solidFill>
                  <a:srgbClr val="333333"/>
                </a:solidFill>
                <a:latin typeface="Calibri"/>
                <a:ea typeface="Calibri"/>
                <a:cs typeface="Calibri"/>
              </a:defRPr>
            </a:pPr>
            <a:endParaRPr lang="it-IT"/>
          </a:p>
        </c:txPr>
        <c:crossAx val="1272335727"/>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it-IT"/>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9091"/>
          </a:xfrm>
          <a:prstGeom prst="rect">
            <a:avLst/>
          </a:prstGeom>
        </p:spPr>
        <p:txBody>
          <a:bodyPr vert="horz" lIns="91440" tIns="45720" rIns="91440" bIns="45720" rtlCol="0"/>
          <a:lstStyle>
            <a:lvl1pPr algn="r">
              <a:defRPr sz="1200"/>
            </a:lvl1pPr>
          </a:lstStyle>
          <a:p>
            <a:fld id="{8761742E-8A2B-4465-A3D4-D63B7E1F281A}" type="datetimeFigureOut">
              <a:rPr lang="en-GB" smtClean="0"/>
              <a:t>16/01/2026</a:t>
            </a:fld>
            <a:endParaRPr lang="en-GB"/>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87126"/>
            <a:ext cx="5486400" cy="391674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8185"/>
            <a:ext cx="2971800" cy="49909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8185"/>
            <a:ext cx="2971800" cy="499090"/>
          </a:xfrm>
          <a:prstGeom prst="rect">
            <a:avLst/>
          </a:prstGeom>
        </p:spPr>
        <p:txBody>
          <a:bodyPr vert="horz" lIns="91440" tIns="45720" rIns="91440" bIns="45720" rtlCol="0" anchor="b"/>
          <a:lstStyle>
            <a:lvl1pPr algn="r">
              <a:defRPr sz="1200"/>
            </a:lvl1pPr>
          </a:lstStyle>
          <a:p>
            <a:fld id="{BE821893-5070-4EBA-85A5-64A3F1C404E4}" type="slidenum">
              <a:rPr lang="en-GB" smtClean="0"/>
              <a:t>‹N›</a:t>
            </a:fld>
            <a:endParaRPr lang="en-GB"/>
          </a:p>
        </p:txBody>
      </p:sp>
    </p:spTree>
    <p:extLst>
      <p:ext uri="{BB962C8B-B14F-4D97-AF65-F5344CB8AC3E}">
        <p14:creationId xmlns:p14="http://schemas.microsoft.com/office/powerpoint/2010/main" val="119900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A0C6023-0EA4-4B5F-B108-686EDEFBC0B2}" type="slidenum">
              <a:rPr lang="it-IT" smtClean="0"/>
              <a:t>1</a:t>
            </a:fld>
            <a:endParaRPr lang="it-IT"/>
          </a:p>
        </p:txBody>
      </p:sp>
    </p:spTree>
    <p:extLst>
      <p:ext uri="{BB962C8B-B14F-4D97-AF65-F5344CB8AC3E}">
        <p14:creationId xmlns:p14="http://schemas.microsoft.com/office/powerpoint/2010/main" val="3113218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EFBBDF2-39C2-49A3-9C7E-58DD5788872D}" type="slidenum">
              <a:rPr lang="en-GB" smtClean="0"/>
              <a:t>2</a:t>
            </a:fld>
            <a:endParaRPr lang="en-GB"/>
          </a:p>
        </p:txBody>
      </p:sp>
    </p:spTree>
    <p:extLst>
      <p:ext uri="{BB962C8B-B14F-4D97-AF65-F5344CB8AC3E}">
        <p14:creationId xmlns:p14="http://schemas.microsoft.com/office/powerpoint/2010/main" val="1105025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EEFBBDF2-39C2-49A3-9C7E-58DD5788872D}" type="slidenum">
              <a:rPr lang="en-GB" smtClean="0"/>
              <a:pPr/>
              <a:t>3</a:t>
            </a:fld>
            <a:endParaRPr lang="en-GB" dirty="0"/>
          </a:p>
        </p:txBody>
      </p:sp>
    </p:spTree>
    <p:extLst>
      <p:ext uri="{BB962C8B-B14F-4D97-AF65-F5344CB8AC3E}">
        <p14:creationId xmlns:p14="http://schemas.microsoft.com/office/powerpoint/2010/main" val="1850156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dirty="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2A7398D-531B-455F-843B-771EC7EBCD65}" type="slidenum">
              <a:rPr lang="en-GB" altLang="en-US" smtClean="0">
                <a:latin typeface="Calibri" panose="020F0502020204030204" pitchFamily="34" charset="0"/>
              </a:rPr>
              <a:pPr/>
              <a:t>4</a:t>
            </a:fld>
            <a:endParaRPr lang="en-GB" altLang="en-US">
              <a:latin typeface="Calibri" panose="020F0502020204030204" pitchFamily="34" charset="0"/>
            </a:endParaRPr>
          </a:p>
        </p:txBody>
      </p:sp>
    </p:spTree>
    <p:extLst>
      <p:ext uri="{BB962C8B-B14F-4D97-AF65-F5344CB8AC3E}">
        <p14:creationId xmlns:p14="http://schemas.microsoft.com/office/powerpoint/2010/main" val="4228275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BE821893-5070-4EBA-85A5-64A3F1C404E4}" type="slidenum">
              <a:rPr lang="en-GB" smtClean="0"/>
              <a:t>5</a:t>
            </a:fld>
            <a:endParaRPr lang="en-GB"/>
          </a:p>
        </p:txBody>
      </p:sp>
    </p:spTree>
    <p:extLst>
      <p:ext uri="{BB962C8B-B14F-4D97-AF65-F5344CB8AC3E}">
        <p14:creationId xmlns:p14="http://schemas.microsoft.com/office/powerpoint/2010/main" val="194163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BE821893-5070-4EBA-85A5-64A3F1C404E4}" type="slidenum">
              <a:rPr lang="en-GB" smtClean="0"/>
              <a:t>6</a:t>
            </a:fld>
            <a:endParaRPr lang="en-GB"/>
          </a:p>
        </p:txBody>
      </p:sp>
    </p:spTree>
    <p:extLst>
      <p:ext uri="{BB962C8B-B14F-4D97-AF65-F5344CB8AC3E}">
        <p14:creationId xmlns:p14="http://schemas.microsoft.com/office/powerpoint/2010/main" val="125264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endParaRPr lang="en-GB" altLang="it-IT" b="1" cap="all"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DAE9068-7E66-4B50-8267-1E6915C08C17}" type="slidenum">
              <a:rPr lang="en-GB" altLang="it-IT" smtClean="0">
                <a:latin typeface="Calibri" panose="020F0502020204030204" pitchFamily="34" charset="0"/>
              </a:rPr>
              <a:pPr/>
              <a:t>7</a:t>
            </a:fld>
            <a:endParaRPr lang="en-GB" altLang="it-IT">
              <a:latin typeface="Calibri" panose="020F0502020204030204" pitchFamily="34" charset="0"/>
            </a:endParaRPr>
          </a:p>
        </p:txBody>
      </p:sp>
    </p:spTree>
    <p:extLst>
      <p:ext uri="{BB962C8B-B14F-4D97-AF65-F5344CB8AC3E}">
        <p14:creationId xmlns:p14="http://schemas.microsoft.com/office/powerpoint/2010/main" val="1092624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endParaRPr lang="en-GB" altLang="it-IT" b="1" cap="all" dirty="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BF795D6-9F6C-4D1E-B3BF-DC26C8F615A5}" type="slidenum">
              <a:rPr lang="en-GB" altLang="it-IT" smtClean="0">
                <a:latin typeface="Calibri" panose="020F0502020204030204" pitchFamily="34" charset="0"/>
              </a:rPr>
              <a:pPr/>
              <a:t>8</a:t>
            </a:fld>
            <a:endParaRPr lang="en-GB" altLang="it-IT">
              <a:latin typeface="Calibri" panose="020F0502020204030204" pitchFamily="34" charset="0"/>
            </a:endParaRPr>
          </a:p>
        </p:txBody>
      </p:sp>
    </p:spTree>
    <p:extLst>
      <p:ext uri="{BB962C8B-B14F-4D97-AF65-F5344CB8AC3E}">
        <p14:creationId xmlns:p14="http://schemas.microsoft.com/office/powerpoint/2010/main" val="1077478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FD512-D1A4-AA4E-D064-DF5442199C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662D6-3C4B-0F7D-A1AD-C9A4110E4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0B62D-9A9A-144A-F41F-E9D0283AFAD7}"/>
              </a:ext>
            </a:extLst>
          </p:cNvPr>
          <p:cNvSpPr>
            <a:spLocks noGrp="1"/>
          </p:cNvSpPr>
          <p:nvPr>
            <p:ph type="body" idx="1"/>
          </p:nvPr>
        </p:nvSpPr>
        <p:spPr/>
        <p:txBody>
          <a:bodyPr/>
          <a:lstStyle/>
          <a:p>
            <a:pPr algn="just"/>
            <a:endParaRPr lang="it-IT" b="1" dirty="0"/>
          </a:p>
        </p:txBody>
      </p:sp>
      <p:sp>
        <p:nvSpPr>
          <p:cNvPr id="4" name="Slide Number Placeholder 3">
            <a:extLst>
              <a:ext uri="{FF2B5EF4-FFF2-40B4-BE49-F238E27FC236}">
                <a16:creationId xmlns:a16="http://schemas.microsoft.com/office/drawing/2014/main" id="{F7F2CC49-DC33-0790-60F7-3758A896267A}"/>
              </a:ext>
            </a:extLst>
          </p:cNvPr>
          <p:cNvSpPr>
            <a:spLocks noGrp="1"/>
          </p:cNvSpPr>
          <p:nvPr>
            <p:ph type="sldNum" sz="quarter" idx="10"/>
          </p:nvPr>
        </p:nvSpPr>
        <p:spPr/>
        <p:txBody>
          <a:bodyPr/>
          <a:lstStyle/>
          <a:p>
            <a:fld id="{BE821893-5070-4EBA-85A5-64A3F1C404E4}" type="slidenum">
              <a:rPr lang="en-GB" smtClean="0"/>
              <a:t>9</a:t>
            </a:fld>
            <a:endParaRPr lang="en-GB"/>
          </a:p>
        </p:txBody>
      </p:sp>
    </p:spTree>
    <p:extLst>
      <p:ext uri="{BB962C8B-B14F-4D97-AF65-F5344CB8AC3E}">
        <p14:creationId xmlns:p14="http://schemas.microsoft.com/office/powerpoint/2010/main" val="4196880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it-IT" b="1" cap="all" dirty="0"/>
          </a:p>
        </p:txBody>
      </p:sp>
      <p:sp>
        <p:nvSpPr>
          <p:cNvPr id="4" name="Slide Number Placeholder 3"/>
          <p:cNvSpPr>
            <a:spLocks noGrp="1"/>
          </p:cNvSpPr>
          <p:nvPr>
            <p:ph type="sldNum" sz="quarter" idx="10"/>
          </p:nvPr>
        </p:nvSpPr>
        <p:spPr/>
        <p:txBody>
          <a:bodyPr/>
          <a:lstStyle/>
          <a:p>
            <a:fld id="{BE821893-5070-4EBA-85A5-64A3F1C404E4}" type="slidenum">
              <a:rPr lang="en-GB" smtClean="0"/>
              <a:t>10</a:t>
            </a:fld>
            <a:endParaRPr lang="en-GB"/>
          </a:p>
        </p:txBody>
      </p:sp>
    </p:spTree>
    <p:extLst>
      <p:ext uri="{BB962C8B-B14F-4D97-AF65-F5344CB8AC3E}">
        <p14:creationId xmlns:p14="http://schemas.microsoft.com/office/powerpoint/2010/main" val="3770015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39310" indent="-284350">
              <a:defRPr>
                <a:solidFill>
                  <a:schemeClr val="tx1"/>
                </a:solidFill>
                <a:latin typeface="Arial" panose="020B0604020202020204" pitchFamily="34" charset="0"/>
                <a:cs typeface="Arial" panose="020B0604020202020204" pitchFamily="34" charset="0"/>
              </a:defRPr>
            </a:lvl2pPr>
            <a:lvl3pPr marL="1137399" indent="-227480">
              <a:defRPr>
                <a:solidFill>
                  <a:schemeClr val="tx1"/>
                </a:solidFill>
                <a:latin typeface="Arial" panose="020B0604020202020204" pitchFamily="34" charset="0"/>
                <a:cs typeface="Arial" panose="020B0604020202020204" pitchFamily="34" charset="0"/>
              </a:defRPr>
            </a:lvl3pPr>
            <a:lvl4pPr marL="1592359" indent="-227480">
              <a:defRPr>
                <a:solidFill>
                  <a:schemeClr val="tx1"/>
                </a:solidFill>
                <a:latin typeface="Arial" panose="020B0604020202020204" pitchFamily="34" charset="0"/>
                <a:cs typeface="Arial" panose="020B0604020202020204" pitchFamily="34" charset="0"/>
              </a:defRPr>
            </a:lvl4pPr>
            <a:lvl5pPr marL="2047319" indent="-227480">
              <a:defRPr>
                <a:solidFill>
                  <a:schemeClr val="tx1"/>
                </a:solidFill>
                <a:latin typeface="Arial" panose="020B0604020202020204" pitchFamily="34" charset="0"/>
                <a:cs typeface="Arial" panose="020B0604020202020204" pitchFamily="34" charset="0"/>
              </a:defRPr>
            </a:lvl5pPr>
            <a:lvl6pPr marL="2502278" indent="-22748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57238" indent="-22748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2198" indent="-22748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67158" indent="-22748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69F6DF7-3CF5-4158-87EF-6FB1E3E82E1A}" type="slidenum">
              <a:rPr lang="en-GB" altLang="en-US" smtClean="0">
                <a:latin typeface="Calibri" panose="020F0502020204030204" pitchFamily="34" charset="0"/>
              </a:rPr>
              <a:pPr/>
              <a:t>11</a:t>
            </a:fld>
            <a:endParaRPr lang="en-GB" altLang="en-US">
              <a:latin typeface="Calibri" panose="020F0502020204030204" pitchFamily="34" charset="0"/>
            </a:endParaRPr>
          </a:p>
        </p:txBody>
      </p:sp>
    </p:spTree>
    <p:extLst>
      <p:ext uri="{BB962C8B-B14F-4D97-AF65-F5344CB8AC3E}">
        <p14:creationId xmlns:p14="http://schemas.microsoft.com/office/powerpoint/2010/main" val="1202124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ABA02B8-B934-4151-90E7-50200D16191C}" type="slidenum">
              <a:rPr lang="en-GB" altLang="en-US" smtClean="0"/>
              <a:pPr>
                <a:spcBef>
                  <a:spcPct val="0"/>
                </a:spcBef>
              </a:pPr>
              <a:t>12</a:t>
            </a:fld>
            <a:endParaRPr lang="en-GB" altLang="en-US"/>
          </a:p>
        </p:txBody>
      </p:sp>
    </p:spTree>
    <p:extLst>
      <p:ext uri="{BB962C8B-B14F-4D97-AF65-F5344CB8AC3E}">
        <p14:creationId xmlns:p14="http://schemas.microsoft.com/office/powerpoint/2010/main" val="1340025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A0C6023-0EA4-4B5F-B108-686EDEFBC0B2}" type="slidenum">
              <a:rPr lang="it-IT" smtClean="0"/>
              <a:t>13</a:t>
            </a:fld>
            <a:endParaRPr lang="it-IT"/>
          </a:p>
        </p:txBody>
      </p:sp>
    </p:spTree>
    <p:extLst>
      <p:ext uri="{BB962C8B-B14F-4D97-AF65-F5344CB8AC3E}">
        <p14:creationId xmlns:p14="http://schemas.microsoft.com/office/powerpoint/2010/main" val="3113218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DCB5DC-D4C5-4C88-AF1C-4CE9DDA7C3AD}" type="datetimeFigureOut">
              <a:rPr lang="en-GB" smtClean="0"/>
              <a:t>16/01/2026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D0F283-6A27-457A-B056-CD310E8102D2}" type="slidenum">
              <a:rPr lang="en-GB" smtClean="0"/>
              <a:t>‹N›</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6160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DCB5DC-D4C5-4C88-AF1C-4CE9DDA7C3AD}" type="datetimeFigureOut">
              <a:rPr lang="en-GB" smtClean="0"/>
              <a:t>16/01/2026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D0F283-6A27-457A-B056-CD310E8102D2}" type="slidenum">
              <a:rPr lang="en-GB" smtClean="0"/>
              <a:t>‹N›</a:t>
            </a:fld>
            <a:endParaRPr lang="en-GB"/>
          </a:p>
        </p:txBody>
      </p:sp>
    </p:spTree>
    <p:extLst>
      <p:ext uri="{BB962C8B-B14F-4D97-AF65-F5344CB8AC3E}">
        <p14:creationId xmlns:p14="http://schemas.microsoft.com/office/powerpoint/2010/main" val="3333691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DCB5DC-D4C5-4C88-AF1C-4CE9DDA7C3AD}" type="datetimeFigureOut">
              <a:rPr lang="en-GB" smtClean="0"/>
              <a:t>16/01/2026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D0F283-6A27-457A-B056-CD310E8102D2}" type="slidenum">
              <a:rPr lang="en-GB" smtClean="0"/>
              <a:t>‹N›</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295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DCB5DC-D4C5-4C88-AF1C-4CE9DDA7C3AD}" type="datetimeFigureOut">
              <a:rPr lang="en-GB" smtClean="0"/>
              <a:t>16/01/2026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D0F283-6A27-457A-B056-CD310E8102D2}" type="slidenum">
              <a:rPr lang="en-GB" smtClean="0"/>
              <a:t>‹N›</a:t>
            </a:fld>
            <a:endParaRPr lang="en-GB"/>
          </a:p>
        </p:txBody>
      </p:sp>
    </p:spTree>
    <p:extLst>
      <p:ext uri="{BB962C8B-B14F-4D97-AF65-F5344CB8AC3E}">
        <p14:creationId xmlns:p14="http://schemas.microsoft.com/office/powerpoint/2010/main" val="3594606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DCB5DC-D4C5-4C88-AF1C-4CE9DDA7C3AD}" type="datetimeFigureOut">
              <a:rPr lang="en-GB" smtClean="0"/>
              <a:t>16/01/2026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D0F283-6A27-457A-B056-CD310E8102D2}" type="slidenum">
              <a:rPr lang="en-GB" smtClean="0"/>
              <a:t>‹N›</a:t>
            </a:fld>
            <a:endParaRPr lang="en-GB"/>
          </a:p>
        </p:txBody>
      </p:sp>
    </p:spTree>
    <p:extLst>
      <p:ext uri="{BB962C8B-B14F-4D97-AF65-F5344CB8AC3E}">
        <p14:creationId xmlns:p14="http://schemas.microsoft.com/office/powerpoint/2010/main" val="975392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DCB5DC-D4C5-4C88-AF1C-4CE9DDA7C3AD}" type="datetimeFigureOut">
              <a:rPr lang="en-GB" smtClean="0"/>
              <a:t>16/01/2026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D0F283-6A27-457A-B056-CD310E8102D2}" type="slidenum">
              <a:rPr lang="en-GB" smtClean="0"/>
              <a:t>‹N›</a:t>
            </a:fld>
            <a:endParaRPr lang="en-GB"/>
          </a:p>
        </p:txBody>
      </p:sp>
    </p:spTree>
    <p:extLst>
      <p:ext uri="{BB962C8B-B14F-4D97-AF65-F5344CB8AC3E}">
        <p14:creationId xmlns:p14="http://schemas.microsoft.com/office/powerpoint/2010/main" val="2698772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3DCB5DC-D4C5-4C88-AF1C-4CE9DDA7C3AD}" type="datetimeFigureOut">
              <a:rPr lang="en-GB" smtClean="0"/>
              <a:t>16/01/2026</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79D0F283-6A27-457A-B056-CD310E8102D2}" type="slidenum">
              <a:rPr lang="en-GB" smtClean="0"/>
              <a:t>‹N›</a:t>
            </a:fld>
            <a:endParaRPr lang="en-GB"/>
          </a:p>
        </p:txBody>
      </p:sp>
    </p:spTree>
    <p:extLst>
      <p:ext uri="{BB962C8B-B14F-4D97-AF65-F5344CB8AC3E}">
        <p14:creationId xmlns:p14="http://schemas.microsoft.com/office/powerpoint/2010/main" val="1497247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3DCB5DC-D4C5-4C88-AF1C-4CE9DDA7C3AD}" type="datetimeFigureOut">
              <a:rPr lang="en-GB" smtClean="0"/>
              <a:t>16/01/2026</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9D0F283-6A27-457A-B056-CD310E8102D2}" type="slidenum">
              <a:rPr lang="en-GB" smtClean="0"/>
              <a:t>‹N›</a:t>
            </a:fld>
            <a:endParaRPr lang="en-GB"/>
          </a:p>
        </p:txBody>
      </p:sp>
    </p:spTree>
    <p:extLst>
      <p:ext uri="{BB962C8B-B14F-4D97-AF65-F5344CB8AC3E}">
        <p14:creationId xmlns:p14="http://schemas.microsoft.com/office/powerpoint/2010/main" val="1803047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DCB5DC-D4C5-4C88-AF1C-4CE9DDA7C3AD}" type="datetimeFigureOut">
              <a:rPr lang="en-GB" smtClean="0"/>
              <a:t>16/01/2026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D0F283-6A27-457A-B056-CD310E8102D2}" type="slidenum">
              <a:rPr lang="en-GB" smtClean="0"/>
              <a:t>‹N›</a:t>
            </a:fld>
            <a:endParaRPr lang="en-GB"/>
          </a:p>
        </p:txBody>
      </p:sp>
    </p:spTree>
    <p:extLst>
      <p:ext uri="{BB962C8B-B14F-4D97-AF65-F5344CB8AC3E}">
        <p14:creationId xmlns:p14="http://schemas.microsoft.com/office/powerpoint/2010/main" val="1010657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DCB5DC-D4C5-4C88-AF1C-4CE9DDA7C3AD}" type="datetimeFigureOut">
              <a:rPr lang="en-GB" smtClean="0"/>
              <a:t>16/01/2026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D0F283-6A27-457A-B056-CD310E8102D2}" type="slidenum">
              <a:rPr lang="en-GB" smtClean="0"/>
              <a:t>‹N›</a:t>
            </a:fld>
            <a:endParaRPr lang="en-GB"/>
          </a:p>
        </p:txBody>
      </p:sp>
    </p:spTree>
    <p:extLst>
      <p:ext uri="{BB962C8B-B14F-4D97-AF65-F5344CB8AC3E}">
        <p14:creationId xmlns:p14="http://schemas.microsoft.com/office/powerpoint/2010/main" val="2695324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DCB5DC-D4C5-4C88-AF1C-4CE9DDA7C3AD}" type="datetimeFigureOut">
              <a:rPr lang="en-GB" smtClean="0"/>
              <a:t>16/01/2026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D0F283-6A27-457A-B056-CD310E8102D2}" type="slidenum">
              <a:rPr lang="en-GB" smtClean="0"/>
              <a:t>‹N›</a:t>
            </a:fld>
            <a:endParaRPr lang="en-GB"/>
          </a:p>
        </p:txBody>
      </p:sp>
    </p:spTree>
    <p:extLst>
      <p:ext uri="{BB962C8B-B14F-4D97-AF65-F5344CB8AC3E}">
        <p14:creationId xmlns:p14="http://schemas.microsoft.com/office/powerpoint/2010/main" val="619732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3DCB5DC-D4C5-4C88-AF1C-4CE9DDA7C3AD}" type="datetimeFigureOut">
              <a:rPr lang="en-GB" smtClean="0"/>
              <a:t>16/01/2026</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9D0F283-6A27-457A-B056-CD310E8102D2}" type="slidenum">
              <a:rPr lang="en-GB" smtClean="0"/>
              <a:t>‹N›</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7618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2.jpe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23.jpg"/><Relationship Id="rId5" Type="http://schemas.openxmlformats.org/officeDocument/2006/relationships/image" Target="../media/image18.jpeg"/><Relationship Id="rId10" Type="http://schemas.openxmlformats.org/officeDocument/2006/relationships/image" Target="../media/image22.png"/><Relationship Id="rId4" Type="http://schemas.openxmlformats.org/officeDocument/2006/relationships/image" Target="../media/image17.jpeg"/><Relationship Id="rId9"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17E2590E-F8B1-69DA-4192-35F57E48A4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3048"/>
            <a:ext cx="9144000" cy="6857999"/>
          </a:xfrm>
          <a:prstGeom prst="rect">
            <a:avLst/>
          </a:prstGeom>
          <a:effectLst>
            <a:outerShdw blurRad="1257300" dir="11700000" sx="106000" sy="106000" algn="ctr" rotWithShape="0">
              <a:srgbClr val="000000">
                <a:alpha val="0"/>
              </a:srgbClr>
            </a:outerShdw>
            <a:softEdge rad="1003300"/>
          </a:effectLst>
        </p:spPr>
      </p:pic>
      <p:pic>
        <p:nvPicPr>
          <p:cNvPr id="2" name="Immagine 1" descr="Immagine che contiene schermata, testo, Elementi grafici, grafica&#10;&#10;Descrizione generata automaticamente">
            <a:extLst>
              <a:ext uri="{FF2B5EF4-FFF2-40B4-BE49-F238E27FC236}">
                <a16:creationId xmlns:a16="http://schemas.microsoft.com/office/drawing/2014/main" id="{41DE96AC-FDB6-AA39-009F-49189B7880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0099" y="5645414"/>
            <a:ext cx="2971800" cy="967958"/>
          </a:xfrm>
          <a:prstGeom prst="rect">
            <a:avLst/>
          </a:prstGeom>
        </p:spPr>
      </p:pic>
      <p:sp>
        <p:nvSpPr>
          <p:cNvPr id="5" name="CasellaDiTesto 4">
            <a:extLst>
              <a:ext uri="{FF2B5EF4-FFF2-40B4-BE49-F238E27FC236}">
                <a16:creationId xmlns:a16="http://schemas.microsoft.com/office/drawing/2014/main" id="{431BED6A-D40F-7FC4-897F-3AABB9C8806B}"/>
              </a:ext>
            </a:extLst>
          </p:cNvPr>
          <p:cNvSpPr txBox="1"/>
          <p:nvPr/>
        </p:nvSpPr>
        <p:spPr>
          <a:xfrm>
            <a:off x="3302508" y="2453753"/>
            <a:ext cx="6108192" cy="1862048"/>
          </a:xfrm>
          <a:prstGeom prst="rect">
            <a:avLst/>
          </a:prstGeom>
          <a:noFill/>
        </p:spPr>
        <p:txBody>
          <a:bodyPr wrap="square">
            <a:spAutoFit/>
          </a:bodyPr>
          <a:lstStyle/>
          <a:p>
            <a:pPr algn="ctr">
              <a:lnSpc>
                <a:spcPct val="100000"/>
              </a:lnSpc>
            </a:pPr>
            <a:r>
              <a:rPr lang="it-IT" sz="11500" b="1" dirty="0">
                <a:solidFill>
                  <a:srgbClr val="0070C0"/>
                </a:solidFill>
                <a:effectLst>
                  <a:outerShdw blurRad="38100" dist="38100" dir="2700000" algn="tl">
                    <a:srgbClr val="000000">
                      <a:alpha val="43137"/>
                    </a:srgbClr>
                  </a:outerShdw>
                </a:effectLst>
                <a:latin typeface="Candara"/>
                <a:cs typeface="Candara"/>
              </a:rPr>
              <a:t>3.556.559</a:t>
            </a:r>
          </a:p>
        </p:txBody>
      </p:sp>
      <p:sp>
        <p:nvSpPr>
          <p:cNvPr id="11" name="CasellaDiTesto 10">
            <a:extLst>
              <a:ext uri="{FF2B5EF4-FFF2-40B4-BE49-F238E27FC236}">
                <a16:creationId xmlns:a16="http://schemas.microsoft.com/office/drawing/2014/main" id="{6EB18E73-D4B5-0BF3-644E-F3CA6D7E8252}"/>
              </a:ext>
            </a:extLst>
          </p:cNvPr>
          <p:cNvSpPr txBox="1"/>
          <p:nvPr/>
        </p:nvSpPr>
        <p:spPr>
          <a:xfrm>
            <a:off x="2737104" y="507594"/>
            <a:ext cx="6717792" cy="2308324"/>
          </a:xfrm>
          <a:prstGeom prst="rect">
            <a:avLst/>
          </a:prstGeom>
          <a:noFill/>
        </p:spPr>
        <p:txBody>
          <a:bodyPr wrap="square" rtlCol="0">
            <a:spAutoFit/>
          </a:bodyPr>
          <a:lstStyle/>
          <a:p>
            <a:pPr algn="ctr"/>
            <a:r>
              <a:rPr lang="it-IT" sz="5400" b="1" dirty="0">
                <a:solidFill>
                  <a:srgbClr val="002060"/>
                </a:solidFill>
                <a:latin typeface="Candara" panose="020E0502030303020204" pitchFamily="34" charset="0"/>
              </a:rPr>
              <a:t>Porto di Civitavecchia  </a:t>
            </a:r>
            <a:r>
              <a:rPr lang="it-IT" sz="9000" b="1" dirty="0">
                <a:solidFill>
                  <a:srgbClr val="002060"/>
                </a:solidFill>
                <a:latin typeface="Candara" panose="020E0502030303020204" pitchFamily="34" charset="0"/>
              </a:rPr>
              <a:t>2025</a:t>
            </a:r>
          </a:p>
        </p:txBody>
      </p:sp>
      <p:sp>
        <p:nvSpPr>
          <p:cNvPr id="12" name="CasellaDiTesto 11">
            <a:extLst>
              <a:ext uri="{FF2B5EF4-FFF2-40B4-BE49-F238E27FC236}">
                <a16:creationId xmlns:a16="http://schemas.microsoft.com/office/drawing/2014/main" id="{9E0D1475-11D0-A888-02ED-BC8A2FE947DE}"/>
              </a:ext>
            </a:extLst>
          </p:cNvPr>
          <p:cNvSpPr txBox="1"/>
          <p:nvPr/>
        </p:nvSpPr>
        <p:spPr>
          <a:xfrm>
            <a:off x="2121408" y="4800601"/>
            <a:ext cx="8470392" cy="1015663"/>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a:r>
              <a:rPr lang="it-IT" sz="6000" b="1" dirty="0">
                <a:solidFill>
                  <a:srgbClr val="002060"/>
                </a:solidFill>
                <a:effectLst>
                  <a:outerShdw blurRad="38100" dist="38100" dir="2700000" algn="tl">
                    <a:srgbClr val="000000">
                      <a:alpha val="43137"/>
                    </a:srgbClr>
                  </a:outerShdw>
                </a:effectLst>
                <a:latin typeface="Candara" panose="020E0502030303020204" pitchFamily="34" charset="0"/>
              </a:rPr>
              <a:t>Record italiano </a:t>
            </a:r>
          </a:p>
        </p:txBody>
      </p:sp>
      <p:sp>
        <p:nvSpPr>
          <p:cNvPr id="13" name="CasellaDiTesto 12">
            <a:extLst>
              <a:ext uri="{FF2B5EF4-FFF2-40B4-BE49-F238E27FC236}">
                <a16:creationId xmlns:a16="http://schemas.microsoft.com/office/drawing/2014/main" id="{6A282546-3360-F21D-7EC5-006A894673CB}"/>
              </a:ext>
            </a:extLst>
          </p:cNvPr>
          <p:cNvSpPr txBox="1"/>
          <p:nvPr/>
        </p:nvSpPr>
        <p:spPr>
          <a:xfrm>
            <a:off x="4528905" y="3948060"/>
            <a:ext cx="3134191" cy="923330"/>
          </a:xfrm>
          <a:prstGeom prst="rect">
            <a:avLst/>
          </a:prstGeom>
          <a:noFill/>
          <a:effectLst>
            <a:innerShdw blurRad="63500" dist="50800" dir="13500000">
              <a:prstClr val="black">
                <a:alpha val="50000"/>
              </a:prstClr>
            </a:innerShdw>
          </a:effectLst>
        </p:spPr>
        <p:txBody>
          <a:bodyPr wrap="none" rtlCol="0">
            <a:spAutoFit/>
          </a:bodyPr>
          <a:lstStyle/>
          <a:p>
            <a:pPr algn="ctr"/>
            <a:r>
              <a:rPr lang="it-IT" sz="5400" b="1" dirty="0">
                <a:solidFill>
                  <a:schemeClr val="bg1"/>
                </a:solidFill>
                <a:effectLst>
                  <a:outerShdw blurRad="38100" dist="38100" dir="2700000" algn="tl">
                    <a:srgbClr val="000000">
                      <a:alpha val="43137"/>
                    </a:srgbClr>
                  </a:outerShdw>
                </a:effectLst>
                <a:latin typeface="Candara" panose="020E0502030303020204" pitchFamily="34" charset="0"/>
              </a:rPr>
              <a:t>crocieristi</a:t>
            </a:r>
          </a:p>
        </p:txBody>
      </p:sp>
    </p:spTree>
    <p:extLst>
      <p:ext uri="{BB962C8B-B14F-4D97-AF65-F5344CB8AC3E}">
        <p14:creationId xmlns:p14="http://schemas.microsoft.com/office/powerpoint/2010/main" val="1697193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7406" y="669239"/>
            <a:ext cx="11463966" cy="2387600"/>
          </a:xfrm>
        </p:spPr>
        <p:txBody>
          <a:bodyPr>
            <a:noAutofit/>
          </a:bodyPr>
          <a:lstStyle/>
          <a:p>
            <a:pPr algn="ctr"/>
            <a:br>
              <a:rPr lang="en-GB" sz="3600" b="1" dirty="0">
                <a:solidFill>
                  <a:srgbClr val="0070C0"/>
                </a:solidFill>
                <a:latin typeface="+mn-lt"/>
              </a:rPr>
            </a:br>
            <a:br>
              <a:rPr lang="en-GB" sz="3600" b="1" dirty="0">
                <a:solidFill>
                  <a:srgbClr val="0070C0"/>
                </a:solidFill>
                <a:latin typeface="+mn-lt"/>
              </a:rPr>
            </a:br>
            <a:br>
              <a:rPr lang="en-GB" sz="3600" b="1" dirty="0">
                <a:solidFill>
                  <a:srgbClr val="0070C0"/>
                </a:solidFill>
                <a:latin typeface="+mn-lt"/>
              </a:rPr>
            </a:br>
            <a:br>
              <a:rPr lang="en-GB" sz="3600" b="1" dirty="0">
                <a:solidFill>
                  <a:srgbClr val="0070C0"/>
                </a:solidFill>
                <a:latin typeface="+mn-lt"/>
              </a:rPr>
            </a:br>
            <a:br>
              <a:rPr lang="en-GB" sz="3600" b="1" dirty="0">
                <a:solidFill>
                  <a:srgbClr val="0070C0"/>
                </a:solidFill>
                <a:latin typeface="+mn-lt"/>
              </a:rPr>
            </a:br>
            <a:r>
              <a:rPr lang="en-GB" sz="3600" b="1" dirty="0" err="1">
                <a:solidFill>
                  <a:srgbClr val="0070C0"/>
                </a:solidFill>
                <a:latin typeface="+mn-lt"/>
              </a:rPr>
              <a:t>Conferenza</a:t>
            </a:r>
            <a:r>
              <a:rPr lang="en-GB" sz="3600" b="1" dirty="0">
                <a:solidFill>
                  <a:srgbClr val="0070C0"/>
                </a:solidFill>
                <a:latin typeface="+mn-lt"/>
              </a:rPr>
              <a:t> Stampa</a:t>
            </a:r>
            <a:br>
              <a:rPr lang="en-GB" sz="3600" b="1" dirty="0">
                <a:solidFill>
                  <a:srgbClr val="0070C0"/>
                </a:solidFill>
                <a:latin typeface="+mn-lt"/>
              </a:rPr>
            </a:br>
            <a:r>
              <a:rPr lang="en-GB" sz="3600" b="1" dirty="0" err="1">
                <a:solidFill>
                  <a:srgbClr val="0070C0"/>
                </a:solidFill>
                <a:latin typeface="+mn-lt"/>
              </a:rPr>
              <a:t>Andamento</a:t>
            </a:r>
            <a:r>
              <a:rPr lang="en-GB" sz="3600" b="1" dirty="0">
                <a:solidFill>
                  <a:srgbClr val="0070C0"/>
                </a:solidFill>
                <a:latin typeface="+mn-lt"/>
              </a:rPr>
              <a:t> </a:t>
            </a:r>
            <a:r>
              <a:rPr lang="en-GB" sz="3600" b="1" dirty="0" err="1">
                <a:solidFill>
                  <a:srgbClr val="0070C0"/>
                </a:solidFill>
                <a:latin typeface="+mn-lt"/>
              </a:rPr>
              <a:t>Settore</a:t>
            </a:r>
            <a:r>
              <a:rPr lang="en-GB" sz="3600" b="1" dirty="0">
                <a:solidFill>
                  <a:srgbClr val="0070C0"/>
                </a:solidFill>
                <a:latin typeface="+mn-lt"/>
              </a:rPr>
              <a:t> Crociere 2025</a:t>
            </a:r>
            <a:br>
              <a:rPr lang="en-GB" sz="3600" b="1" dirty="0">
                <a:solidFill>
                  <a:srgbClr val="0070C0"/>
                </a:solidFill>
                <a:latin typeface="+mn-lt"/>
              </a:rPr>
            </a:br>
            <a:r>
              <a:rPr lang="en-GB" sz="3600" b="1" dirty="0">
                <a:solidFill>
                  <a:srgbClr val="0070C0"/>
                </a:solidFill>
                <a:latin typeface="+mn-lt"/>
              </a:rPr>
              <a:t>Porto di Civitavecchia</a:t>
            </a:r>
            <a:endParaRPr lang="en-GB" sz="6000" b="1" dirty="0">
              <a:solidFill>
                <a:srgbClr val="0070C0"/>
              </a:solidFill>
              <a:latin typeface="+mn-lt"/>
            </a:endParaRPr>
          </a:p>
        </p:txBody>
      </p:sp>
      <p:sp>
        <p:nvSpPr>
          <p:cNvPr id="3" name="Subtitle 2"/>
          <p:cNvSpPr>
            <a:spLocks noGrp="1"/>
          </p:cNvSpPr>
          <p:nvPr>
            <p:ph type="subTitle" idx="1"/>
          </p:nvPr>
        </p:nvSpPr>
        <p:spPr>
          <a:xfrm>
            <a:off x="6305941" y="6361546"/>
            <a:ext cx="9144000" cy="1655762"/>
          </a:xfrm>
        </p:spPr>
        <p:txBody>
          <a:bodyPr>
            <a:normAutofit/>
          </a:bodyPr>
          <a:lstStyle/>
          <a:p>
            <a:r>
              <a:rPr lang="en-GB" sz="4000" dirty="0">
                <a:solidFill>
                  <a:srgbClr val="FFFF00"/>
                </a:solidFill>
              </a:rPr>
              <a:t>Gennaio2026</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786" y="3455771"/>
            <a:ext cx="3420245" cy="2107912"/>
          </a:xfrm>
          <a:prstGeom prst="rect">
            <a:avLst/>
          </a:prstGeom>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4189" y="6172199"/>
            <a:ext cx="2183701"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7406" y="3455771"/>
            <a:ext cx="3456450" cy="2107911"/>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02818" y="3457882"/>
            <a:ext cx="3428554" cy="2105800"/>
          </a:xfrm>
          <a:prstGeom prst="rect">
            <a:avLst/>
          </a:prstGeom>
        </p:spPr>
      </p:pic>
    </p:spTree>
    <p:extLst>
      <p:ext uri="{BB962C8B-B14F-4D97-AF65-F5344CB8AC3E}">
        <p14:creationId xmlns:p14="http://schemas.microsoft.com/office/powerpoint/2010/main" val="4124041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6"/>
            <a:ext cx="10515601" cy="706590"/>
          </a:xfrm>
        </p:spPr>
        <p:txBody>
          <a:bodyPr>
            <a:normAutofit/>
          </a:bodyPr>
          <a:lstStyle/>
          <a:p>
            <a:pPr algn="ctr"/>
            <a:r>
              <a:rPr lang="it-IT" sz="4400" b="1" dirty="0">
                <a:solidFill>
                  <a:srgbClr val="0070C0"/>
                </a:solidFill>
                <a:latin typeface="+mn-lt"/>
              </a:rPr>
              <a:t>RCT: Passeggeri 2023,2024,2025</a:t>
            </a:r>
            <a:endParaRPr lang="en-GB" sz="4400" b="1" dirty="0">
              <a:solidFill>
                <a:srgbClr val="0070C0"/>
              </a:solidFill>
              <a:latin typeface="+mn-lt"/>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302211281"/>
              </p:ext>
            </p:extLst>
          </p:nvPr>
        </p:nvGraphicFramePr>
        <p:xfrm>
          <a:off x="838200" y="1238417"/>
          <a:ext cx="10515600" cy="4744371"/>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3"/>
          <p:cNvSpPr>
            <a:spLocks noGrp="1"/>
          </p:cNvSpPr>
          <p:nvPr>
            <p:ph type="ftr" sz="quarter" idx="11"/>
          </p:nvPr>
        </p:nvSpPr>
        <p:spPr/>
        <p:txBody>
          <a:bodyPr/>
          <a:lstStyle/>
          <a:p>
            <a:r>
              <a:rPr lang="en-GB" dirty="0"/>
              <a:t>Roma Cruise Terminal: Propriety and Confidential</a:t>
            </a:r>
          </a:p>
        </p:txBody>
      </p:sp>
      <p:sp>
        <p:nvSpPr>
          <p:cNvPr id="5" name="Slide Number Placeholder 4"/>
          <p:cNvSpPr>
            <a:spLocks noGrp="1"/>
          </p:cNvSpPr>
          <p:nvPr>
            <p:ph type="sldNum" sz="quarter" idx="12"/>
          </p:nvPr>
        </p:nvSpPr>
        <p:spPr/>
        <p:txBody>
          <a:bodyPr/>
          <a:lstStyle/>
          <a:p>
            <a:fld id="{22B61F68-D2E3-47B8-82A2-4092CCACB215}" type="slidenum">
              <a:rPr lang="en-GB" smtClean="0"/>
              <a:pPr/>
              <a:t>3</a:t>
            </a:fld>
            <a:endParaRPr lang="en-GB" dirty="0"/>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7185" y="6126480"/>
            <a:ext cx="2365468" cy="59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548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8843"/>
            <a:ext cx="9625354" cy="739940"/>
          </a:xfrm>
        </p:spPr>
        <p:txBody>
          <a:bodyPr rtlCol="0">
            <a:normAutofit/>
          </a:bodyPr>
          <a:lstStyle/>
          <a:p>
            <a:pPr algn="ctr" eaLnBrk="1" fontAlgn="auto" hangingPunct="1">
              <a:spcAft>
                <a:spcPts val="0"/>
              </a:spcAft>
              <a:defRPr/>
            </a:pPr>
            <a:r>
              <a:rPr lang="en-GB" sz="4400" b="1" dirty="0">
                <a:solidFill>
                  <a:srgbClr val="0070C0"/>
                </a:solidFill>
                <a:latin typeface="+mn-lt"/>
              </a:rPr>
              <a:t>RCT: </a:t>
            </a:r>
            <a:r>
              <a:rPr lang="en-GB" sz="4400" b="1" dirty="0" err="1">
                <a:solidFill>
                  <a:srgbClr val="0070C0"/>
                </a:solidFill>
                <a:latin typeface="+mn-lt"/>
              </a:rPr>
              <a:t>Passeggeri</a:t>
            </a:r>
            <a:r>
              <a:rPr lang="en-GB" sz="4400" b="1" dirty="0">
                <a:solidFill>
                  <a:srgbClr val="0070C0"/>
                </a:solidFill>
                <a:latin typeface="+mn-lt"/>
              </a:rPr>
              <a:t>: Quasi 42 </a:t>
            </a:r>
            <a:r>
              <a:rPr lang="en-GB" sz="4400" b="1" dirty="0" err="1">
                <a:solidFill>
                  <a:srgbClr val="0070C0"/>
                </a:solidFill>
                <a:latin typeface="+mn-lt"/>
              </a:rPr>
              <a:t>milioni</a:t>
            </a:r>
            <a:r>
              <a:rPr lang="en-GB" sz="4400" b="1" dirty="0">
                <a:solidFill>
                  <a:srgbClr val="0070C0"/>
                </a:solidFill>
                <a:latin typeface="+mn-lt"/>
              </a:rPr>
              <a:t> dal 2007 </a:t>
            </a:r>
            <a:endParaRPr lang="en-GB" sz="4400" dirty="0">
              <a:solidFill>
                <a:srgbClr val="0070C0"/>
              </a:solidFill>
              <a:latin typeface="+mn-lt"/>
            </a:endParaRPr>
          </a:p>
        </p:txBody>
      </p:sp>
      <p:pic>
        <p:nvPicPr>
          <p:cNvPr id="133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588" y="6051550"/>
            <a:ext cx="2638425"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1373188"/>
            <a:ext cx="4083050" cy="467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Chart 2">
            <a:extLst>
              <a:ext uri="{FF2B5EF4-FFF2-40B4-BE49-F238E27FC236}">
                <a16:creationId xmlns:a16="http://schemas.microsoft.com/office/drawing/2014/main" id="{55346214-D77C-8946-F15C-48F3D8F0A3F9}"/>
              </a:ext>
            </a:extLst>
          </p:cNvPr>
          <p:cNvGraphicFramePr>
            <a:graphicFrameLocks noGrp="1"/>
          </p:cNvGraphicFramePr>
          <p:nvPr>
            <p:ph idx="1"/>
            <p:extLst>
              <p:ext uri="{D42A27DB-BD31-4B8C-83A1-F6EECF244321}">
                <p14:modId xmlns:p14="http://schemas.microsoft.com/office/powerpoint/2010/main" val="1766878486"/>
              </p:ext>
            </p:extLst>
          </p:nvPr>
        </p:nvGraphicFramePr>
        <p:xfrm>
          <a:off x="4921249" y="1373188"/>
          <a:ext cx="6549572" cy="467836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51897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4428" y="83572"/>
            <a:ext cx="10058400" cy="1450757"/>
          </a:xfrm>
        </p:spPr>
        <p:txBody>
          <a:bodyPr/>
          <a:lstStyle/>
          <a:p>
            <a:pPr algn="ctr"/>
            <a:r>
              <a:rPr lang="en-GB" b="1" dirty="0">
                <a:solidFill>
                  <a:srgbClr val="0070C0"/>
                </a:solidFill>
                <a:latin typeface="+mn-lt"/>
              </a:rPr>
              <a:t>RCT: Quasi 15.000 </a:t>
            </a:r>
            <a:r>
              <a:rPr lang="en-GB" b="1" dirty="0" err="1">
                <a:solidFill>
                  <a:srgbClr val="0070C0"/>
                </a:solidFill>
                <a:latin typeface="+mn-lt"/>
              </a:rPr>
              <a:t>scali</a:t>
            </a:r>
            <a:r>
              <a:rPr lang="en-GB" b="1" dirty="0">
                <a:solidFill>
                  <a:srgbClr val="0070C0"/>
                </a:solidFill>
                <a:latin typeface="+mn-lt"/>
              </a:rPr>
              <a:t> dal 2007</a:t>
            </a:r>
            <a:endParaRPr lang="en-GB" dirty="0">
              <a:latin typeface="+mn-lt"/>
            </a:endParaRPr>
          </a:p>
        </p:txBody>
      </p:sp>
      <p:sp>
        <p:nvSpPr>
          <p:cNvPr id="4" name="Footer Placeholder 3"/>
          <p:cNvSpPr>
            <a:spLocks noGrp="1"/>
          </p:cNvSpPr>
          <p:nvPr>
            <p:ph type="ftr" sz="quarter" idx="11"/>
          </p:nvPr>
        </p:nvSpPr>
        <p:spPr/>
        <p:txBody>
          <a:bodyPr/>
          <a:lstStyle/>
          <a:p>
            <a:r>
              <a:rPr lang="en-GB" dirty="0"/>
              <a:t>Roma Cruise Terminal: Propriety and Confidential</a:t>
            </a:r>
          </a:p>
        </p:txBody>
      </p:sp>
      <p:sp>
        <p:nvSpPr>
          <p:cNvPr id="5" name="Slide Number Placeholder 4"/>
          <p:cNvSpPr>
            <a:spLocks noGrp="1"/>
          </p:cNvSpPr>
          <p:nvPr>
            <p:ph type="sldNum" sz="quarter" idx="12"/>
          </p:nvPr>
        </p:nvSpPr>
        <p:spPr/>
        <p:txBody>
          <a:bodyPr/>
          <a:lstStyle/>
          <a:p>
            <a:fld id="{22B61F68-D2E3-47B8-82A2-4092CCACB215}" type="slidenum">
              <a:rPr lang="en-GB" smtClean="0"/>
              <a:pPr/>
              <a:t>5</a:t>
            </a:fld>
            <a:endParaRPr lang="en-GB"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819" y="6145142"/>
            <a:ext cx="2501793" cy="629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Chart 2">
            <a:extLst>
              <a:ext uri="{FF2B5EF4-FFF2-40B4-BE49-F238E27FC236}">
                <a16:creationId xmlns:a16="http://schemas.microsoft.com/office/drawing/2014/main" id="{391A2CC1-B119-59B3-D463-5FDA8568551D}"/>
              </a:ext>
            </a:extLst>
          </p:cNvPr>
          <p:cNvGraphicFramePr>
            <a:graphicFrameLocks/>
          </p:cNvGraphicFramePr>
          <p:nvPr>
            <p:extLst>
              <p:ext uri="{D42A27DB-BD31-4B8C-83A1-F6EECF244321}">
                <p14:modId xmlns:p14="http://schemas.microsoft.com/office/powerpoint/2010/main" val="3193987162"/>
              </p:ext>
            </p:extLst>
          </p:nvPr>
        </p:nvGraphicFramePr>
        <p:xfrm>
          <a:off x="521264" y="1916430"/>
          <a:ext cx="5444088" cy="30251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1">
            <a:extLst>
              <a:ext uri="{FF2B5EF4-FFF2-40B4-BE49-F238E27FC236}">
                <a16:creationId xmlns:a16="http://schemas.microsoft.com/office/drawing/2014/main" id="{439CFA2B-B39C-1D3F-C4A2-680D7FB3A357}"/>
              </a:ext>
            </a:extLst>
          </p:cNvPr>
          <p:cNvGraphicFramePr>
            <a:graphicFrameLocks/>
          </p:cNvGraphicFramePr>
          <p:nvPr>
            <p:extLst>
              <p:ext uri="{D42A27DB-BD31-4B8C-83A1-F6EECF244321}">
                <p14:modId xmlns:p14="http://schemas.microsoft.com/office/powerpoint/2010/main" val="1120938810"/>
              </p:ext>
            </p:extLst>
          </p:nvPr>
        </p:nvGraphicFramePr>
        <p:xfrm>
          <a:off x="6399729" y="1916430"/>
          <a:ext cx="5271007" cy="307848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639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401" y="174627"/>
            <a:ext cx="10058400" cy="1450757"/>
          </a:xfrm>
        </p:spPr>
        <p:txBody>
          <a:bodyPr/>
          <a:lstStyle/>
          <a:p>
            <a:r>
              <a:rPr lang="en-GB" b="1" dirty="0">
                <a:solidFill>
                  <a:srgbClr val="0070C0"/>
                </a:solidFill>
                <a:latin typeface="+mn-lt"/>
              </a:rPr>
              <a:t>Civitavecchia: Hub di </a:t>
            </a:r>
            <a:r>
              <a:rPr lang="en-GB" b="1" dirty="0" err="1">
                <a:solidFill>
                  <a:srgbClr val="0070C0"/>
                </a:solidFill>
                <a:latin typeface="+mn-lt"/>
              </a:rPr>
              <a:t>Capolinea</a:t>
            </a:r>
            <a:endParaRPr lang="en-GB" b="1" dirty="0">
              <a:solidFill>
                <a:srgbClr val="0070C0"/>
              </a:solidFill>
              <a:latin typeface="+mn-lt"/>
            </a:endParaRPr>
          </a:p>
        </p:txBody>
      </p:sp>
      <p:sp>
        <p:nvSpPr>
          <p:cNvPr id="3" name="Content Placeholder 2"/>
          <p:cNvSpPr>
            <a:spLocks noGrp="1"/>
          </p:cNvSpPr>
          <p:nvPr>
            <p:ph idx="1"/>
          </p:nvPr>
        </p:nvSpPr>
        <p:spPr>
          <a:xfrm>
            <a:off x="1141410" y="1878357"/>
            <a:ext cx="3519790" cy="3086843"/>
          </a:xfrm>
        </p:spPr>
        <p:txBody>
          <a:bodyPr>
            <a:normAutofit fontScale="92500" lnSpcReduction="20000"/>
          </a:bodyPr>
          <a:lstStyle/>
          <a:p>
            <a:pPr marL="0" indent="0">
              <a:buNone/>
            </a:pPr>
            <a:r>
              <a:rPr lang="en-GB" b="1" dirty="0"/>
              <a:t>Year:   T.A/Transit</a:t>
            </a:r>
          </a:p>
          <a:p>
            <a:pPr marL="0" indent="0">
              <a:buNone/>
            </a:pPr>
            <a:r>
              <a:rPr lang="en-GB" b="1" dirty="0"/>
              <a:t>2026: 52%/48%</a:t>
            </a:r>
          </a:p>
          <a:p>
            <a:pPr marL="0" indent="0">
              <a:buNone/>
            </a:pPr>
            <a:r>
              <a:rPr lang="en-GB" b="1" dirty="0"/>
              <a:t>2025 : 49%/51%</a:t>
            </a:r>
          </a:p>
          <a:p>
            <a:pPr marL="0" indent="0">
              <a:buNone/>
            </a:pPr>
            <a:r>
              <a:rPr lang="en-GB" b="1" dirty="0"/>
              <a:t>2024: 50%/50%</a:t>
            </a:r>
          </a:p>
          <a:p>
            <a:pPr marL="0" indent="0">
              <a:buNone/>
            </a:pPr>
            <a:r>
              <a:rPr lang="en-GB" b="1" dirty="0"/>
              <a:t>2023: 47%/53%</a:t>
            </a:r>
          </a:p>
          <a:p>
            <a:pPr marL="0" indent="0">
              <a:buNone/>
            </a:pPr>
            <a:r>
              <a:rPr lang="en-GB" b="1" dirty="0"/>
              <a:t>2022: 47%/53%</a:t>
            </a:r>
          </a:p>
          <a:p>
            <a:pPr marL="0" indent="0">
              <a:buNone/>
            </a:pPr>
            <a:r>
              <a:rPr lang="en-GB" b="1" dirty="0"/>
              <a:t>2019: 41%/59%</a:t>
            </a:r>
          </a:p>
          <a:p>
            <a:pPr marL="0" indent="0">
              <a:buNone/>
            </a:pPr>
            <a:r>
              <a:rPr lang="en-GB" b="1" dirty="0"/>
              <a:t>2018: 38%/62%</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3177" y="3421779"/>
            <a:ext cx="3642012" cy="278454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93177" y="1771650"/>
            <a:ext cx="3618763" cy="160077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4756" y="3421779"/>
            <a:ext cx="3712723" cy="2784542"/>
          </a:xfrm>
          <a:prstGeom prst="rect">
            <a:avLst/>
          </a:prstGeom>
        </p:spPr>
      </p:pic>
    </p:spTree>
    <p:extLst>
      <p:ext uri="{BB962C8B-B14F-4D97-AF65-F5344CB8AC3E}">
        <p14:creationId xmlns:p14="http://schemas.microsoft.com/office/powerpoint/2010/main" val="1659083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974725" y="378098"/>
            <a:ext cx="10802938" cy="1325563"/>
          </a:xfrm>
        </p:spPr>
        <p:txBody>
          <a:bodyPr>
            <a:normAutofit/>
          </a:bodyPr>
          <a:lstStyle/>
          <a:p>
            <a:pPr algn="ctr">
              <a:defRPr/>
            </a:pPr>
            <a:r>
              <a:rPr lang="en-GB" altLang="it-IT" sz="4000" b="1" dirty="0">
                <a:solidFill>
                  <a:srgbClr val="0070C0"/>
                </a:solidFill>
                <a:latin typeface="+mn-lt"/>
              </a:rPr>
              <a:t>2025 </a:t>
            </a:r>
            <a:r>
              <a:rPr lang="en-GB" altLang="it-IT" sz="4000" b="1" dirty="0" err="1">
                <a:solidFill>
                  <a:srgbClr val="0070C0"/>
                </a:solidFill>
                <a:latin typeface="+mn-lt"/>
              </a:rPr>
              <a:t>Inaugurato</a:t>
            </a:r>
            <a:r>
              <a:rPr lang="en-GB" altLang="it-IT" sz="4000" b="1" dirty="0">
                <a:solidFill>
                  <a:srgbClr val="0070C0"/>
                </a:solidFill>
                <a:latin typeface="+mn-lt"/>
              </a:rPr>
              <a:t> il Terminal Donato Bramante</a:t>
            </a:r>
            <a:endParaRPr lang="en-GB" altLang="it-IT" sz="4000" b="1" dirty="0">
              <a:latin typeface="+mn-lt"/>
            </a:endParaRPr>
          </a:p>
        </p:txBody>
      </p:sp>
      <p:sp>
        <p:nvSpPr>
          <p:cNvPr id="4" name="Footer Placeholder 3"/>
          <p:cNvSpPr>
            <a:spLocks noGrp="1"/>
          </p:cNvSpPr>
          <p:nvPr>
            <p:ph type="ftr" sz="quarter" idx="11"/>
          </p:nvPr>
        </p:nvSpPr>
        <p:spPr/>
        <p:txBody>
          <a:bodyPr/>
          <a:lstStyle/>
          <a:p>
            <a:pPr>
              <a:defRPr/>
            </a:pPr>
            <a:r>
              <a:rPr lang="en-GB"/>
              <a:t>Roma Cruise Terminal: Propriety and Confidential</a:t>
            </a:r>
          </a:p>
        </p:txBody>
      </p:sp>
      <p:sp>
        <p:nvSpPr>
          <p:cNvPr id="2970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D7A3A73-7F66-4414-926F-1E79E4E9DC45}" type="slidenum">
              <a:rPr lang="en-GB" altLang="it-IT" sz="1200" smtClean="0">
                <a:solidFill>
                  <a:srgbClr val="898989"/>
                </a:solidFill>
              </a:rPr>
              <a:pPr>
                <a:lnSpc>
                  <a:spcPct val="100000"/>
                </a:lnSpc>
                <a:spcBef>
                  <a:spcPct val="0"/>
                </a:spcBef>
                <a:buFontTx/>
                <a:buNone/>
              </a:pPr>
              <a:t>7</a:t>
            </a:fld>
            <a:endParaRPr lang="en-GB" altLang="it-IT" sz="1200">
              <a:solidFill>
                <a:srgbClr val="898989"/>
              </a:solidFill>
            </a:endParaRPr>
          </a:p>
        </p:txBody>
      </p:sp>
      <p:pic>
        <p:nvPicPr>
          <p:cNvPr id="2970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838" y="6042025"/>
            <a:ext cx="25019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TextBox 5"/>
          <p:cNvSpPr txBox="1">
            <a:spLocks noChangeArrowheads="1"/>
          </p:cNvSpPr>
          <p:nvPr/>
        </p:nvSpPr>
        <p:spPr bwMode="auto">
          <a:xfrm>
            <a:off x="1093824" y="2339245"/>
            <a:ext cx="5440362"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it-IT" altLang="it-IT" sz="2000" dirty="0">
                <a:latin typeface="Arial" panose="020B0604020202020204" pitchFamily="34" charset="0"/>
              </a:rPr>
              <a:t>Il nuovo terminal è stato inaugurato a novembre 2025. L'aggiunta del Terminal Donato Bramante continuerà ad accrescere il profilo di RCT come uno degli hub globali per il turnaround delle crociere. Il nuovo terminal è progettato per gestire turnaround con una media di 4.000 passeggeri. </a:t>
            </a:r>
          </a:p>
          <a:p>
            <a:pPr algn="just">
              <a:lnSpc>
                <a:spcPct val="100000"/>
              </a:lnSpc>
              <a:spcBef>
                <a:spcPct val="0"/>
              </a:spcBef>
              <a:buFontTx/>
              <a:buNone/>
            </a:pPr>
            <a:endParaRPr lang="it-IT" altLang="it-IT" sz="2000" dirty="0">
              <a:latin typeface="Arial" panose="020B0604020202020204" pitchFamily="34" charset="0"/>
            </a:endParaRPr>
          </a:p>
          <a:p>
            <a:pPr algn="just">
              <a:lnSpc>
                <a:spcPct val="100000"/>
              </a:lnSpc>
              <a:spcBef>
                <a:spcPct val="0"/>
              </a:spcBef>
              <a:buFontTx/>
              <a:buNone/>
            </a:pPr>
            <a:r>
              <a:rPr lang="it-IT" altLang="it-IT" sz="2000" dirty="0">
                <a:latin typeface="Arial" panose="020B0604020202020204" pitchFamily="34" charset="0"/>
              </a:rPr>
              <a:t>Nel 2026, si prevede che oltre 800.000 passeggeri transiteranno dal Terminal Donato Bramante.</a:t>
            </a:r>
            <a:endParaRPr lang="en-GB" altLang="it-IT" sz="2000" dirty="0">
              <a:latin typeface="Arial" panose="020B0604020202020204" pitchFamily="34" charset="0"/>
            </a:endParaRPr>
          </a:p>
        </p:txBody>
      </p:sp>
      <p:pic>
        <p:nvPicPr>
          <p:cNvPr id="5" name="Immagine 4" descr="Immagine che contiene terreno, aria aperta, binari, treno&#10;&#10;Il contenuto generato dall'IA potrebbe non essere corretto.">
            <a:extLst>
              <a:ext uri="{FF2B5EF4-FFF2-40B4-BE49-F238E27FC236}">
                <a16:creationId xmlns:a16="http://schemas.microsoft.com/office/drawing/2014/main" id="{0707D2A2-CBFB-F59F-5E65-187D4E353C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2355" y="2557876"/>
            <a:ext cx="4837253" cy="2616580"/>
          </a:xfrm>
          <a:prstGeom prst="rect">
            <a:avLst/>
          </a:prstGeom>
        </p:spPr>
      </p:pic>
    </p:spTree>
    <p:extLst>
      <p:ext uri="{BB962C8B-B14F-4D97-AF65-F5344CB8AC3E}">
        <p14:creationId xmlns:p14="http://schemas.microsoft.com/office/powerpoint/2010/main" val="3296588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838200" y="365126"/>
            <a:ext cx="11023600" cy="989222"/>
          </a:xfrm>
        </p:spPr>
        <p:txBody>
          <a:bodyPr>
            <a:normAutofit fontScale="90000"/>
          </a:bodyPr>
          <a:lstStyle/>
          <a:p>
            <a:pPr>
              <a:defRPr/>
            </a:pPr>
            <a:r>
              <a:rPr lang="en-GB" altLang="it-IT" b="1" dirty="0">
                <a:solidFill>
                  <a:srgbClr val="0070C0"/>
                </a:solidFill>
                <a:latin typeface="+mn-lt"/>
              </a:rPr>
              <a:t>Terminal Donato Bramante: un terminal green</a:t>
            </a:r>
            <a:endParaRPr lang="en-GB" altLang="it-IT" dirty="0">
              <a:latin typeface="+mn-lt"/>
            </a:endParaRPr>
          </a:p>
        </p:txBody>
      </p:sp>
      <p:pic>
        <p:nvPicPr>
          <p:cNvPr id="3174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75" y="6188075"/>
            <a:ext cx="23002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angle 2"/>
          <p:cNvSpPr>
            <a:spLocks noChangeArrowheads="1"/>
          </p:cNvSpPr>
          <p:nvPr/>
        </p:nvSpPr>
        <p:spPr bwMode="auto">
          <a:xfrm>
            <a:off x="1017916" y="1742537"/>
            <a:ext cx="2806832" cy="402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it-IT" altLang="it-IT" sz="1800" dirty="0">
                <a:latin typeface="Arial" panose="020B0604020202020204" pitchFamily="34" charset="0"/>
              </a:rPr>
              <a:t>Il Terminal Donato Bramante </a:t>
            </a:r>
            <a:r>
              <a:rPr lang="it-IT" altLang="it-IT" sz="1800" dirty="0" err="1">
                <a:latin typeface="Arial" panose="020B0604020202020204" pitchFamily="34" charset="0"/>
              </a:rPr>
              <a:t>e’</a:t>
            </a:r>
            <a:r>
              <a:rPr lang="it-IT" altLang="it-IT" sz="1800" dirty="0">
                <a:latin typeface="Arial" panose="020B0604020202020204" pitchFamily="34" charset="0"/>
              </a:rPr>
              <a:t> un terminal "green". Sulla copertura del terminal sono stati posizionati pannelli fotovoltaici che garantiranno l'ottimizzazione dei consumi energetici in linea con gli attuali standard di settore. La superficie totale dei pannelli fotovoltaici sarà di circa 1.600 m².</a:t>
            </a:r>
          </a:p>
        </p:txBody>
      </p:sp>
      <p:pic>
        <p:nvPicPr>
          <p:cNvPr id="5" name="Segnaposto contenuto 4" descr="Immagine che contiene edificio, aria aperta, Materiale composito, finestra&#10;&#10;Il contenuto generato dall'IA potrebbe non essere corretto.">
            <a:extLst>
              <a:ext uri="{FF2B5EF4-FFF2-40B4-BE49-F238E27FC236}">
                <a16:creationId xmlns:a16="http://schemas.microsoft.com/office/drawing/2014/main" id="{3CF9942C-906F-FF47-8B32-16BB0074D52C}"/>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000620" y="1854832"/>
            <a:ext cx="7377743" cy="4022725"/>
          </a:xfrm>
        </p:spPr>
      </p:pic>
    </p:spTree>
    <p:extLst>
      <p:ext uri="{BB962C8B-B14F-4D97-AF65-F5344CB8AC3E}">
        <p14:creationId xmlns:p14="http://schemas.microsoft.com/office/powerpoint/2010/main" val="4064715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0C49C-6F97-6414-C94D-3FCEA6810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69617-E77C-BF28-D536-916F66066087}"/>
              </a:ext>
            </a:extLst>
          </p:cNvPr>
          <p:cNvSpPr>
            <a:spLocks noGrp="1"/>
          </p:cNvSpPr>
          <p:nvPr>
            <p:ph type="title"/>
          </p:nvPr>
        </p:nvSpPr>
        <p:spPr>
          <a:xfrm>
            <a:off x="676275" y="363794"/>
            <a:ext cx="10479405" cy="1145830"/>
          </a:xfrm>
        </p:spPr>
        <p:txBody>
          <a:bodyPr>
            <a:normAutofit/>
          </a:bodyPr>
          <a:lstStyle/>
          <a:p>
            <a:pPr algn="ctr">
              <a:defRPr/>
            </a:pPr>
            <a:r>
              <a:rPr lang="en-GB" altLang="it-IT" sz="3600" b="1" dirty="0">
                <a:solidFill>
                  <a:srgbClr val="0070C0"/>
                </a:solidFill>
                <a:latin typeface="+mn-lt"/>
              </a:rPr>
              <a:t>2025: </a:t>
            </a:r>
            <a:r>
              <a:rPr lang="en-GB" altLang="it-IT" sz="3600" b="1" dirty="0" err="1">
                <a:solidFill>
                  <a:srgbClr val="0070C0"/>
                </a:solidFill>
                <a:latin typeface="+mn-lt"/>
              </a:rPr>
              <a:t>Inaugurato</a:t>
            </a:r>
            <a:r>
              <a:rPr lang="en-GB" altLang="it-IT" sz="3600" b="1" dirty="0">
                <a:solidFill>
                  <a:srgbClr val="0070C0"/>
                </a:solidFill>
                <a:latin typeface="+mn-lt"/>
              </a:rPr>
              <a:t> il Terminal 18: Un terminal boutique</a:t>
            </a:r>
            <a:endParaRPr lang="it-IT" sz="3600" dirty="0">
              <a:latin typeface="+mn-lt"/>
            </a:endParaRPr>
          </a:p>
        </p:txBody>
      </p:sp>
      <p:sp>
        <p:nvSpPr>
          <p:cNvPr id="3" name="Content Placeholder 2">
            <a:extLst>
              <a:ext uri="{FF2B5EF4-FFF2-40B4-BE49-F238E27FC236}">
                <a16:creationId xmlns:a16="http://schemas.microsoft.com/office/drawing/2014/main" id="{8D8F5822-79ED-26C7-BF2B-D47A19BF43D0}"/>
              </a:ext>
            </a:extLst>
          </p:cNvPr>
          <p:cNvSpPr>
            <a:spLocks noGrp="1"/>
          </p:cNvSpPr>
          <p:nvPr>
            <p:ph idx="1"/>
          </p:nvPr>
        </p:nvSpPr>
        <p:spPr>
          <a:xfrm>
            <a:off x="602810" y="1774618"/>
            <a:ext cx="5493190" cy="1800201"/>
          </a:xfrm>
        </p:spPr>
        <p:txBody>
          <a:bodyPr>
            <a:noAutofit/>
          </a:bodyPr>
          <a:lstStyle/>
          <a:p>
            <a:pPr marL="0" indent="0">
              <a:buFont typeface="Arial" panose="020B0604020202020204" pitchFamily="34" charset="0"/>
              <a:buNone/>
              <a:defRPr/>
            </a:pPr>
            <a:r>
              <a:rPr lang="it-IT" altLang="it-IT" sz="2800" dirty="0">
                <a:latin typeface="Arial" panose="020B0604020202020204" pitchFamily="34" charset="0"/>
                <a:cs typeface="Arial" panose="020B0604020202020204" pitchFamily="34" charset="0"/>
              </a:rPr>
              <a:t>Nel 2025, il Roma Cruise Terminal ha iniziato a operare anche dal Terminal 18, situato sulla banchina omonima.</a:t>
            </a:r>
          </a:p>
          <a:p>
            <a:pPr marL="0" indent="0">
              <a:buFont typeface="Arial" panose="020B0604020202020204" pitchFamily="34" charset="0"/>
              <a:buNone/>
              <a:defRPr/>
            </a:pPr>
            <a:r>
              <a:rPr lang="it-IT" altLang="it-IT" sz="2800" dirty="0">
                <a:latin typeface="Arial" panose="020B0604020202020204" pitchFamily="34" charset="0"/>
                <a:cs typeface="Arial" panose="020B0604020202020204" pitchFamily="34" charset="0"/>
              </a:rPr>
              <a:t>Il piccolo terminal è destinato principalmente al servizio di piccole navi da crociera boutique.</a:t>
            </a:r>
          </a:p>
          <a:p>
            <a:pPr marL="0" indent="0">
              <a:buFont typeface="Arial" panose="020B0604020202020204" pitchFamily="34" charset="0"/>
              <a:buNone/>
              <a:defRPr/>
            </a:pPr>
            <a:r>
              <a:rPr lang="it-IT" altLang="it-IT" sz="2800" dirty="0">
                <a:latin typeface="Arial" panose="020B0604020202020204" pitchFamily="34" charset="0"/>
                <a:cs typeface="Arial" panose="020B0604020202020204" pitchFamily="34" charset="0"/>
              </a:rPr>
              <a:t>Civitavecchia è il principale hub del Mediterraneo per il segmento del lusso.</a:t>
            </a:r>
            <a:endParaRPr lang="it-IT" sz="2800" dirty="0"/>
          </a:p>
        </p:txBody>
      </p:sp>
      <p:sp>
        <p:nvSpPr>
          <p:cNvPr id="4" name="Footer Placeholder 3">
            <a:extLst>
              <a:ext uri="{FF2B5EF4-FFF2-40B4-BE49-F238E27FC236}">
                <a16:creationId xmlns:a16="http://schemas.microsoft.com/office/drawing/2014/main" id="{69149D6C-291D-2C50-90DC-9477DCE31F5E}"/>
              </a:ext>
            </a:extLst>
          </p:cNvPr>
          <p:cNvSpPr>
            <a:spLocks noGrp="1"/>
          </p:cNvSpPr>
          <p:nvPr>
            <p:ph type="ftr" sz="quarter" idx="11"/>
          </p:nvPr>
        </p:nvSpPr>
        <p:spPr/>
        <p:txBody>
          <a:bodyPr/>
          <a:lstStyle/>
          <a:p>
            <a:pPr>
              <a:defRPr/>
            </a:pPr>
            <a:r>
              <a:rPr lang="en-GB"/>
              <a:t>Propriety &amp; Confidential </a:t>
            </a:r>
          </a:p>
        </p:txBody>
      </p:sp>
      <p:sp>
        <p:nvSpPr>
          <p:cNvPr id="33797" name="Slide Number Placeholder 4">
            <a:extLst>
              <a:ext uri="{FF2B5EF4-FFF2-40B4-BE49-F238E27FC236}">
                <a16:creationId xmlns:a16="http://schemas.microsoft.com/office/drawing/2014/main" id="{62C97D10-F19D-8C81-DD2F-C4AB82B9395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31BC212F-8DE7-4FEA-A590-E0196221C0EC}" type="slidenum">
              <a:rPr lang="en-GB" altLang="en-US" sz="1200" smtClean="0">
                <a:solidFill>
                  <a:srgbClr val="898989"/>
                </a:solidFill>
              </a:rPr>
              <a:pPr>
                <a:lnSpc>
                  <a:spcPct val="100000"/>
                </a:lnSpc>
                <a:spcBef>
                  <a:spcPct val="0"/>
                </a:spcBef>
                <a:buFontTx/>
                <a:buNone/>
              </a:pPr>
              <a:t>9</a:t>
            </a:fld>
            <a:endParaRPr lang="en-GB" altLang="en-US" sz="1200">
              <a:solidFill>
                <a:srgbClr val="898989"/>
              </a:solidFill>
            </a:endParaRPr>
          </a:p>
        </p:txBody>
      </p:sp>
      <p:pic>
        <p:nvPicPr>
          <p:cNvPr id="5" name="Picture 6">
            <a:extLst>
              <a:ext uri="{FF2B5EF4-FFF2-40B4-BE49-F238E27FC236}">
                <a16:creationId xmlns:a16="http://schemas.microsoft.com/office/drawing/2014/main" id="{4CC6C651-42E3-4DDC-BEF7-419A3CA04D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75" y="6188075"/>
            <a:ext cx="23002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magine 10" descr="Immagine che contiene cielo, aria aperta, terreno, binari&#10;&#10;Il contenuto generato dall'IA potrebbe non essere corretto.">
            <a:extLst>
              <a:ext uri="{FF2B5EF4-FFF2-40B4-BE49-F238E27FC236}">
                <a16:creationId xmlns:a16="http://schemas.microsoft.com/office/drawing/2014/main" id="{F6C5CF1F-16E4-9557-3085-CC63B77039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2007" y="3348677"/>
            <a:ext cx="4729842" cy="2660536"/>
          </a:xfrm>
          <a:prstGeom prst="rect">
            <a:avLst/>
          </a:prstGeom>
        </p:spPr>
      </p:pic>
      <p:pic>
        <p:nvPicPr>
          <p:cNvPr id="17" name="Immagine 16" descr="Immagine che contiene soffitto, aeroporto, interno, sala&#10;&#10;Il contenuto generato dall'IA potrebbe non essere corretto.">
            <a:extLst>
              <a:ext uri="{FF2B5EF4-FFF2-40B4-BE49-F238E27FC236}">
                <a16:creationId xmlns:a16="http://schemas.microsoft.com/office/drawing/2014/main" id="{74013F71-6D24-3D2A-E8F4-E85E75807EDA}"/>
              </a:ext>
            </a:extLst>
          </p:cNvPr>
          <p:cNvPicPr>
            <a:picLocks noChangeAspect="1"/>
          </p:cNvPicPr>
          <p:nvPr/>
        </p:nvPicPr>
        <p:blipFill>
          <a:blip r:embed="rId5" cstate="print">
            <a:extLst>
              <a:ext uri="{28A0092B-C50C-407E-A947-70E740481C1C}">
                <a14:useLocalDpi xmlns:a14="http://schemas.microsoft.com/office/drawing/2010/main" val="0"/>
              </a:ext>
            </a:extLst>
          </a:blip>
          <a:srcRect t="41071"/>
          <a:stretch>
            <a:fillRect/>
          </a:stretch>
        </p:blipFill>
        <p:spPr>
          <a:xfrm>
            <a:off x="7296484" y="1647417"/>
            <a:ext cx="3626529" cy="1602797"/>
          </a:xfrm>
          <a:prstGeom prst="rect">
            <a:avLst/>
          </a:prstGeom>
        </p:spPr>
      </p:pic>
    </p:spTree>
    <p:extLst>
      <p:ext uri="{BB962C8B-B14F-4D97-AF65-F5344CB8AC3E}">
        <p14:creationId xmlns:p14="http://schemas.microsoft.com/office/powerpoint/2010/main" val="1412866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316686" y="503540"/>
            <a:ext cx="11231563" cy="1035050"/>
          </a:xfrm>
        </p:spPr>
        <p:txBody>
          <a:bodyPr/>
          <a:lstStyle/>
          <a:p>
            <a:pPr algn="ctr"/>
            <a:r>
              <a:rPr lang="en-GB" altLang="it-IT" sz="3600" b="1" dirty="0">
                <a:solidFill>
                  <a:srgbClr val="0070C0"/>
                </a:solidFill>
                <a:latin typeface="Arial" panose="020B0604020202020204" pitchFamily="34" charset="0"/>
                <a:cs typeface="Arial" panose="020B0604020202020204" pitchFamily="34" charset="0"/>
              </a:rPr>
              <a:t>2025: </a:t>
            </a:r>
            <a:r>
              <a:rPr lang="en-GB" altLang="it-IT" sz="3600" b="1" dirty="0" err="1">
                <a:solidFill>
                  <a:srgbClr val="0070C0"/>
                </a:solidFill>
                <a:latin typeface="Arial" panose="020B0604020202020204" pitchFamily="34" charset="0"/>
                <a:cs typeface="Arial" panose="020B0604020202020204" pitchFamily="34" charset="0"/>
              </a:rPr>
              <a:t>Nuove</a:t>
            </a:r>
            <a:r>
              <a:rPr lang="en-GB" altLang="it-IT" sz="3600" b="1" dirty="0">
                <a:solidFill>
                  <a:srgbClr val="0070C0"/>
                </a:solidFill>
                <a:latin typeface="Arial" panose="020B0604020202020204" pitchFamily="34" charset="0"/>
                <a:cs typeface="Arial" panose="020B0604020202020204" pitchFamily="34" charset="0"/>
              </a:rPr>
              <a:t> Bitte di 300t</a:t>
            </a:r>
            <a:endParaRPr lang="en-GB" altLang="it-IT" sz="3600" b="1"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pPr>
              <a:defRPr/>
            </a:pPr>
            <a:r>
              <a:rPr lang="en-GB"/>
              <a:t>Roma Cruise Terminal: Propriety and Confidential</a:t>
            </a:r>
          </a:p>
        </p:txBody>
      </p:sp>
      <p:sp>
        <p:nvSpPr>
          <p:cNvPr id="3686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0E131BC8-F551-48B0-86F1-B983AE853270}" type="slidenum">
              <a:rPr lang="en-GB" altLang="it-IT" sz="1200" smtClean="0">
                <a:solidFill>
                  <a:srgbClr val="898989"/>
                </a:solidFill>
              </a:rPr>
              <a:pPr>
                <a:lnSpc>
                  <a:spcPct val="100000"/>
                </a:lnSpc>
                <a:spcBef>
                  <a:spcPct val="0"/>
                </a:spcBef>
                <a:buFontTx/>
                <a:buNone/>
              </a:pPr>
              <a:t>10</a:t>
            </a:fld>
            <a:endParaRPr lang="en-GB" altLang="it-IT" sz="1200">
              <a:solidFill>
                <a:srgbClr val="898989"/>
              </a:solidFill>
            </a:endParaRPr>
          </a:p>
        </p:txBody>
      </p:sp>
      <p:pic>
        <p:nvPicPr>
          <p:cNvPr id="3688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838" y="6042025"/>
            <a:ext cx="25019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4" descr="Immagine che contiene aria aperta, spiaggia, cielo, acqua&#10;&#10;Il contenuto generato dall'IA potrebbe non essere corretto.">
            <a:extLst>
              <a:ext uri="{FF2B5EF4-FFF2-40B4-BE49-F238E27FC236}">
                <a16:creationId xmlns:a16="http://schemas.microsoft.com/office/drawing/2014/main" id="{BD9572F8-AF1D-1417-ED6F-A81FEDC8E9CF}"/>
              </a:ext>
            </a:extLst>
          </p:cNvPr>
          <p:cNvPicPr>
            <a:picLocks noChangeAspect="1"/>
          </p:cNvPicPr>
          <p:nvPr/>
        </p:nvPicPr>
        <p:blipFill>
          <a:blip r:embed="rId4" cstate="print">
            <a:extLst>
              <a:ext uri="{28A0092B-C50C-407E-A947-70E740481C1C}">
                <a14:useLocalDpi xmlns:a14="http://schemas.microsoft.com/office/drawing/2010/main" val="0"/>
              </a:ext>
            </a:extLst>
          </a:blip>
          <a:srcRect r="32108"/>
          <a:stretch>
            <a:fillRect/>
          </a:stretch>
        </p:blipFill>
        <p:spPr>
          <a:xfrm rot="5400000">
            <a:off x="7645989" y="2454777"/>
            <a:ext cx="4508936" cy="3088821"/>
          </a:xfrm>
          <a:prstGeom prst="rect">
            <a:avLst/>
          </a:prstGeom>
        </p:spPr>
      </p:pic>
      <p:sp>
        <p:nvSpPr>
          <p:cNvPr id="7" name="CasellaDiTesto 6">
            <a:extLst>
              <a:ext uri="{FF2B5EF4-FFF2-40B4-BE49-F238E27FC236}">
                <a16:creationId xmlns:a16="http://schemas.microsoft.com/office/drawing/2014/main" id="{EC9882BB-AD26-0E8E-6782-57BCD2DD0E2A}"/>
              </a:ext>
            </a:extLst>
          </p:cNvPr>
          <p:cNvSpPr txBox="1"/>
          <p:nvPr/>
        </p:nvSpPr>
        <p:spPr>
          <a:xfrm>
            <a:off x="915265" y="2123941"/>
            <a:ext cx="7098025" cy="2246769"/>
          </a:xfrm>
          <a:prstGeom prst="rect">
            <a:avLst/>
          </a:prstGeom>
          <a:noFill/>
        </p:spPr>
        <p:txBody>
          <a:bodyPr wrap="square">
            <a:spAutoFit/>
          </a:bodyPr>
          <a:lstStyle/>
          <a:p>
            <a:r>
              <a:rPr lang="it-IT" sz="2800" dirty="0"/>
              <a:t>Nel 2025, RCT ha installato nove bitte da 300 tonnellate, portando il numero di questo tipo di bitte a 17. Queste bitte migliorano l'attracco. Sempre nel 2025, RCT ha completato la manutenzione delle bitte </a:t>
            </a:r>
            <a:r>
              <a:rPr lang="it-IT" sz="2800" dirty="0" err="1"/>
              <a:t>antitempesta</a:t>
            </a:r>
            <a:r>
              <a:rPr lang="it-IT" sz="2800" dirty="0"/>
              <a:t>.</a:t>
            </a:r>
          </a:p>
        </p:txBody>
      </p:sp>
    </p:spTree>
    <p:extLst>
      <p:ext uri="{BB962C8B-B14F-4D97-AF65-F5344CB8AC3E}">
        <p14:creationId xmlns:p14="http://schemas.microsoft.com/office/powerpoint/2010/main" val="2226363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p:cNvPicPr>
          <p:nvPr/>
        </p:nvPicPr>
        <p:blipFill>
          <a:blip r:embed="rId3">
            <a:extLst>
              <a:ext uri="{28A0092B-C50C-407E-A947-70E740481C1C}">
                <a14:useLocalDpi xmlns:a14="http://schemas.microsoft.com/office/drawing/2010/main" val="0"/>
              </a:ext>
            </a:extLst>
          </a:blip>
          <a:srcRect b="54659"/>
          <a:stretch>
            <a:fillRect/>
          </a:stretch>
        </p:blipFill>
        <p:spPr bwMode="auto">
          <a:xfrm>
            <a:off x="0" y="1176338"/>
            <a:ext cx="7869238"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Title 1"/>
          <p:cNvSpPr>
            <a:spLocks noGrp="1"/>
          </p:cNvSpPr>
          <p:nvPr>
            <p:ph type="title"/>
          </p:nvPr>
        </p:nvSpPr>
        <p:spPr>
          <a:xfrm>
            <a:off x="163513" y="68263"/>
            <a:ext cx="11896725" cy="992187"/>
          </a:xfrm>
          <a:ln w="28575">
            <a:solidFill>
              <a:srgbClr val="0070C0"/>
            </a:solidFill>
          </a:ln>
        </p:spPr>
        <p:txBody>
          <a:bodyPr/>
          <a:lstStyle/>
          <a:p>
            <a:pPr eaLnBrk="1" hangingPunct="1">
              <a:defRPr/>
            </a:pPr>
            <a:r>
              <a:rPr lang="en-GB" altLang="en-US" sz="5400" b="1" dirty="0">
                <a:solidFill>
                  <a:srgbClr val="0070C0"/>
                </a:solidFill>
                <a:latin typeface="+mn-lt"/>
              </a:rPr>
              <a:t>Crociere: </a:t>
            </a:r>
            <a:r>
              <a:rPr lang="en-GB" altLang="en-US" sz="5400" b="1" dirty="0" err="1">
                <a:solidFill>
                  <a:srgbClr val="0070C0"/>
                </a:solidFill>
                <a:latin typeface="+mn-lt"/>
              </a:rPr>
              <a:t>Impatto</a:t>
            </a:r>
            <a:r>
              <a:rPr lang="en-GB" altLang="en-US" sz="5400" b="1" dirty="0">
                <a:solidFill>
                  <a:srgbClr val="0070C0"/>
                </a:solidFill>
                <a:latin typeface="+mn-lt"/>
              </a:rPr>
              <a:t> </a:t>
            </a:r>
            <a:r>
              <a:rPr lang="en-GB" altLang="en-US" sz="5400" b="1" dirty="0" err="1">
                <a:solidFill>
                  <a:srgbClr val="0070C0"/>
                </a:solidFill>
                <a:latin typeface="+mn-lt"/>
              </a:rPr>
              <a:t>Economico</a:t>
            </a:r>
            <a:r>
              <a:rPr lang="en-GB" altLang="en-US" sz="5400" b="1" dirty="0">
                <a:solidFill>
                  <a:srgbClr val="0070C0"/>
                </a:solidFill>
                <a:latin typeface="+mn-lt"/>
              </a:rPr>
              <a:t> </a:t>
            </a:r>
            <a:r>
              <a:rPr lang="en-GB" altLang="en-US" sz="5400" b="1" dirty="0" err="1">
                <a:solidFill>
                  <a:srgbClr val="0070C0"/>
                </a:solidFill>
                <a:latin typeface="+mn-lt"/>
              </a:rPr>
              <a:t>Importante</a:t>
            </a:r>
            <a:endParaRPr lang="en-GB" altLang="en-US" sz="5400" b="1" dirty="0">
              <a:latin typeface="+mn-lt"/>
            </a:endParaRPr>
          </a:p>
        </p:txBody>
      </p:sp>
      <p:sp>
        <p:nvSpPr>
          <p:cNvPr id="4" name="Footer Placeholder 3"/>
          <p:cNvSpPr>
            <a:spLocks noGrp="1"/>
          </p:cNvSpPr>
          <p:nvPr>
            <p:ph type="ftr" sz="quarter" idx="11"/>
          </p:nvPr>
        </p:nvSpPr>
        <p:spPr/>
        <p:txBody>
          <a:bodyPr/>
          <a:lstStyle/>
          <a:p>
            <a:pPr>
              <a:defRPr/>
            </a:pPr>
            <a:r>
              <a:rPr lang="en-GB"/>
              <a:t>Roma Cruise Terminal: Propriety and Confidential</a:t>
            </a:r>
          </a:p>
        </p:txBody>
      </p:sp>
      <p:sp>
        <p:nvSpPr>
          <p:cNvPr id="717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A144510-877E-49AC-AC51-C58967FAE8CC}" type="slidenum">
              <a:rPr lang="en-GB" altLang="en-US" sz="1200" smtClean="0">
                <a:solidFill>
                  <a:srgbClr val="898989"/>
                </a:solidFill>
              </a:rPr>
              <a:pPr>
                <a:lnSpc>
                  <a:spcPct val="100000"/>
                </a:lnSpc>
                <a:spcBef>
                  <a:spcPct val="0"/>
                </a:spcBef>
                <a:buFontTx/>
                <a:buNone/>
              </a:pPr>
              <a:t>11</a:t>
            </a:fld>
            <a:endParaRPr lang="en-GB" altLang="en-US" sz="1200">
              <a:solidFill>
                <a:srgbClr val="898989"/>
              </a:solidFill>
            </a:endParaRPr>
          </a:p>
        </p:txBody>
      </p:sp>
      <p:pic>
        <p:nvPicPr>
          <p:cNvPr id="7174" name="Picture 1"/>
          <p:cNvPicPr>
            <a:picLocks noChangeAspect="1"/>
          </p:cNvPicPr>
          <p:nvPr/>
        </p:nvPicPr>
        <p:blipFill>
          <a:blip r:embed="rId4">
            <a:extLst>
              <a:ext uri="{28A0092B-C50C-407E-A947-70E740481C1C}">
                <a14:useLocalDpi xmlns:a14="http://schemas.microsoft.com/office/drawing/2010/main" val="0"/>
              </a:ext>
            </a:extLst>
          </a:blip>
          <a:srcRect t="2641" b="55220"/>
          <a:stretch>
            <a:fillRect/>
          </a:stretch>
        </p:blipFill>
        <p:spPr bwMode="auto">
          <a:xfrm>
            <a:off x="7099300" y="1074738"/>
            <a:ext cx="5070475" cy="28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6025" y="1074738"/>
            <a:ext cx="2322513"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18325" y="2608263"/>
            <a:ext cx="5251450" cy="406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4"/>
          <p:cNvPicPr>
            <a:picLocks noChangeAspect="1"/>
          </p:cNvPicPr>
          <p:nvPr/>
        </p:nvPicPr>
        <p:blipFill>
          <a:blip r:embed="rId7">
            <a:extLst>
              <a:ext uri="{28A0092B-C50C-407E-A947-70E740481C1C}">
                <a14:useLocalDpi xmlns:a14="http://schemas.microsoft.com/office/drawing/2010/main" val="0"/>
              </a:ext>
            </a:extLst>
          </a:blip>
          <a:srcRect l="20235" t="6412" r="18214" b="63078"/>
          <a:stretch>
            <a:fillRect/>
          </a:stretch>
        </p:blipFill>
        <p:spPr bwMode="auto">
          <a:xfrm>
            <a:off x="0" y="3879850"/>
            <a:ext cx="6086475"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6067425"/>
            <a:ext cx="25019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Picture 7"/>
          <p:cNvPicPr>
            <a:picLocks noChangeAspect="1"/>
          </p:cNvPicPr>
          <p:nvPr/>
        </p:nvPicPr>
        <p:blipFill>
          <a:blip r:embed="rId9">
            <a:extLst>
              <a:ext uri="{28A0092B-C50C-407E-A947-70E740481C1C}">
                <a14:useLocalDpi xmlns:a14="http://schemas.microsoft.com/office/drawing/2010/main" val="0"/>
              </a:ext>
            </a:extLst>
          </a:blip>
          <a:srcRect r="32683" b="73862"/>
          <a:stretch>
            <a:fillRect/>
          </a:stretch>
        </p:blipFill>
        <p:spPr bwMode="auto">
          <a:xfrm>
            <a:off x="4149725" y="5381625"/>
            <a:ext cx="80200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0" name="Picture 8"/>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0" y="3087688"/>
            <a:ext cx="6918325"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descr="Immagine che contiene testo, giornale&#10;&#10;Il contenuto generato dall'IA potrebbe non essere corretto.">
            <a:extLst>
              <a:ext uri="{FF2B5EF4-FFF2-40B4-BE49-F238E27FC236}">
                <a16:creationId xmlns:a16="http://schemas.microsoft.com/office/drawing/2014/main" id="{00298737-06D4-0940-BA13-D865BB08CBD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8416381" y="1325644"/>
            <a:ext cx="2174681" cy="5419258"/>
          </a:xfrm>
          <a:prstGeom prst="rect">
            <a:avLst/>
          </a:prstGeom>
        </p:spPr>
      </p:pic>
    </p:spTree>
    <p:extLst>
      <p:ext uri="{BB962C8B-B14F-4D97-AF65-F5344CB8AC3E}">
        <p14:creationId xmlns:p14="http://schemas.microsoft.com/office/powerpoint/2010/main" val="4163598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acqua, aria aperta, Aerofotogrammetria, aereo&#10;&#10;Il contenuto generato dall'IA potrebbe non essere corretto.">
            <a:extLst>
              <a:ext uri="{FF2B5EF4-FFF2-40B4-BE49-F238E27FC236}">
                <a16:creationId xmlns:a16="http://schemas.microsoft.com/office/drawing/2014/main" id="{B5A063BD-5A7B-E0F0-E4D5-6721AFD812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341806"/>
          </a:xfrm>
          <a:prstGeom prst="rect">
            <a:avLst/>
          </a:prstGeom>
        </p:spPr>
      </p:pic>
      <p:pic>
        <p:nvPicPr>
          <p:cNvPr id="4403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670" y="6308725"/>
            <a:ext cx="21844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705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17E2590E-F8B1-69DA-4192-35F57E48A4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3048"/>
            <a:ext cx="9144000" cy="6857999"/>
          </a:xfrm>
          <a:prstGeom prst="rect">
            <a:avLst/>
          </a:prstGeom>
          <a:effectLst>
            <a:outerShdw blurRad="1257300" dir="11700000" sx="106000" sy="106000" algn="ctr" rotWithShape="0">
              <a:srgbClr val="000000">
                <a:alpha val="0"/>
              </a:srgbClr>
            </a:outerShdw>
            <a:softEdge rad="1003300"/>
          </a:effectLst>
        </p:spPr>
      </p:pic>
      <p:pic>
        <p:nvPicPr>
          <p:cNvPr id="2" name="Immagine 1" descr="Immagine che contiene schermata, testo, Elementi grafici, grafica&#10;&#10;Descrizione generata automaticamente">
            <a:extLst>
              <a:ext uri="{FF2B5EF4-FFF2-40B4-BE49-F238E27FC236}">
                <a16:creationId xmlns:a16="http://schemas.microsoft.com/office/drawing/2014/main" id="{41DE96AC-FDB6-AA39-009F-49189B7880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0099" y="5645414"/>
            <a:ext cx="2971800" cy="967958"/>
          </a:xfrm>
          <a:prstGeom prst="rect">
            <a:avLst/>
          </a:prstGeom>
        </p:spPr>
      </p:pic>
      <p:sp>
        <p:nvSpPr>
          <p:cNvPr id="5" name="CasellaDiTesto 4">
            <a:extLst>
              <a:ext uri="{FF2B5EF4-FFF2-40B4-BE49-F238E27FC236}">
                <a16:creationId xmlns:a16="http://schemas.microsoft.com/office/drawing/2014/main" id="{431BED6A-D40F-7FC4-897F-3AABB9C8806B}"/>
              </a:ext>
            </a:extLst>
          </p:cNvPr>
          <p:cNvSpPr txBox="1"/>
          <p:nvPr/>
        </p:nvSpPr>
        <p:spPr>
          <a:xfrm>
            <a:off x="3302508" y="2453753"/>
            <a:ext cx="6108192" cy="1862048"/>
          </a:xfrm>
          <a:prstGeom prst="rect">
            <a:avLst/>
          </a:prstGeom>
          <a:noFill/>
        </p:spPr>
        <p:txBody>
          <a:bodyPr wrap="square">
            <a:spAutoFit/>
          </a:bodyPr>
          <a:lstStyle/>
          <a:p>
            <a:pPr algn="ctr">
              <a:lnSpc>
                <a:spcPct val="100000"/>
              </a:lnSpc>
            </a:pPr>
            <a:r>
              <a:rPr lang="it-IT" sz="11500" b="1" dirty="0">
                <a:solidFill>
                  <a:srgbClr val="0070C0"/>
                </a:solidFill>
                <a:effectLst>
                  <a:outerShdw blurRad="38100" dist="38100" dir="2700000" algn="tl">
                    <a:srgbClr val="000000">
                      <a:alpha val="43137"/>
                    </a:srgbClr>
                  </a:outerShdw>
                </a:effectLst>
                <a:latin typeface="Candara"/>
                <a:cs typeface="Candara"/>
              </a:rPr>
              <a:t>3.556.559</a:t>
            </a:r>
          </a:p>
        </p:txBody>
      </p:sp>
      <p:sp>
        <p:nvSpPr>
          <p:cNvPr id="11" name="CasellaDiTesto 10">
            <a:extLst>
              <a:ext uri="{FF2B5EF4-FFF2-40B4-BE49-F238E27FC236}">
                <a16:creationId xmlns:a16="http://schemas.microsoft.com/office/drawing/2014/main" id="{6EB18E73-D4B5-0BF3-644E-F3CA6D7E8252}"/>
              </a:ext>
            </a:extLst>
          </p:cNvPr>
          <p:cNvSpPr txBox="1"/>
          <p:nvPr/>
        </p:nvSpPr>
        <p:spPr>
          <a:xfrm>
            <a:off x="2737104" y="507594"/>
            <a:ext cx="6717792" cy="2308324"/>
          </a:xfrm>
          <a:prstGeom prst="rect">
            <a:avLst/>
          </a:prstGeom>
          <a:noFill/>
        </p:spPr>
        <p:txBody>
          <a:bodyPr wrap="square" rtlCol="0">
            <a:spAutoFit/>
          </a:bodyPr>
          <a:lstStyle/>
          <a:p>
            <a:pPr algn="ctr"/>
            <a:r>
              <a:rPr lang="it-IT" sz="5400" b="1" dirty="0">
                <a:solidFill>
                  <a:srgbClr val="002060"/>
                </a:solidFill>
                <a:latin typeface="Candara" panose="020E0502030303020204" pitchFamily="34" charset="0"/>
              </a:rPr>
              <a:t>Porto di Civitavecchia  </a:t>
            </a:r>
            <a:r>
              <a:rPr lang="it-IT" sz="9000" b="1" dirty="0">
                <a:solidFill>
                  <a:srgbClr val="002060"/>
                </a:solidFill>
                <a:latin typeface="Candara" panose="020E0502030303020204" pitchFamily="34" charset="0"/>
              </a:rPr>
              <a:t>2025</a:t>
            </a:r>
          </a:p>
        </p:txBody>
      </p:sp>
      <p:sp>
        <p:nvSpPr>
          <p:cNvPr id="12" name="CasellaDiTesto 11">
            <a:extLst>
              <a:ext uri="{FF2B5EF4-FFF2-40B4-BE49-F238E27FC236}">
                <a16:creationId xmlns:a16="http://schemas.microsoft.com/office/drawing/2014/main" id="{9E0D1475-11D0-A888-02ED-BC8A2FE947DE}"/>
              </a:ext>
            </a:extLst>
          </p:cNvPr>
          <p:cNvSpPr txBox="1"/>
          <p:nvPr/>
        </p:nvSpPr>
        <p:spPr>
          <a:xfrm>
            <a:off x="2121408" y="4800601"/>
            <a:ext cx="8470392" cy="1015663"/>
          </a:xfrm>
          <a:prstGeom prst="rect">
            <a:avLst/>
          </a:prstGeom>
          <a:noFill/>
          <a:effectLst>
            <a:outerShdw blurRad="152400" dist="317500" dir="5400000" sx="90000" sy="-19000" rotWithShape="0">
              <a:prstClr val="black">
                <a:alpha val="15000"/>
              </a:prstClr>
            </a:outerShdw>
          </a:effectLst>
        </p:spPr>
        <p:txBody>
          <a:bodyPr wrap="square" rtlCol="0">
            <a:spAutoFit/>
          </a:bodyPr>
          <a:lstStyle/>
          <a:p>
            <a:pPr algn="ctr"/>
            <a:r>
              <a:rPr lang="it-IT" sz="6000" b="1" dirty="0">
                <a:solidFill>
                  <a:srgbClr val="002060"/>
                </a:solidFill>
                <a:effectLst>
                  <a:outerShdw blurRad="38100" dist="38100" dir="2700000" algn="tl">
                    <a:srgbClr val="000000">
                      <a:alpha val="43137"/>
                    </a:srgbClr>
                  </a:outerShdw>
                </a:effectLst>
                <a:latin typeface="Candara" panose="020E0502030303020204" pitchFamily="34" charset="0"/>
              </a:rPr>
              <a:t>Record italiano </a:t>
            </a:r>
          </a:p>
        </p:txBody>
      </p:sp>
      <p:sp>
        <p:nvSpPr>
          <p:cNvPr id="13" name="CasellaDiTesto 12">
            <a:extLst>
              <a:ext uri="{FF2B5EF4-FFF2-40B4-BE49-F238E27FC236}">
                <a16:creationId xmlns:a16="http://schemas.microsoft.com/office/drawing/2014/main" id="{6A282546-3360-F21D-7EC5-006A894673CB}"/>
              </a:ext>
            </a:extLst>
          </p:cNvPr>
          <p:cNvSpPr txBox="1"/>
          <p:nvPr/>
        </p:nvSpPr>
        <p:spPr>
          <a:xfrm>
            <a:off x="4528905" y="3948060"/>
            <a:ext cx="3134191" cy="923330"/>
          </a:xfrm>
          <a:prstGeom prst="rect">
            <a:avLst/>
          </a:prstGeom>
          <a:noFill/>
          <a:effectLst>
            <a:innerShdw blurRad="63500" dist="50800" dir="13500000">
              <a:prstClr val="black">
                <a:alpha val="50000"/>
              </a:prstClr>
            </a:innerShdw>
          </a:effectLst>
        </p:spPr>
        <p:txBody>
          <a:bodyPr wrap="none" rtlCol="0">
            <a:spAutoFit/>
          </a:bodyPr>
          <a:lstStyle/>
          <a:p>
            <a:pPr algn="ctr"/>
            <a:r>
              <a:rPr lang="it-IT" sz="5400" b="1" dirty="0">
                <a:solidFill>
                  <a:schemeClr val="bg1"/>
                </a:solidFill>
                <a:effectLst>
                  <a:outerShdw blurRad="38100" dist="38100" dir="2700000" algn="tl">
                    <a:srgbClr val="000000">
                      <a:alpha val="43137"/>
                    </a:srgbClr>
                  </a:outerShdw>
                </a:effectLst>
                <a:latin typeface="Candara" panose="020E0502030303020204" pitchFamily="34" charset="0"/>
              </a:rPr>
              <a:t>crocieristi</a:t>
            </a:r>
          </a:p>
        </p:txBody>
      </p:sp>
    </p:spTree>
    <p:extLst>
      <p:ext uri="{BB962C8B-B14F-4D97-AF65-F5344CB8AC3E}">
        <p14:creationId xmlns:p14="http://schemas.microsoft.com/office/powerpoint/2010/main" val="12411108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2470</TotalTime>
  <Words>432</Words>
  <Application>Microsoft Office PowerPoint</Application>
  <PresentationFormat>Widescreen</PresentationFormat>
  <Paragraphs>67</Paragraphs>
  <Slides>13</Slides>
  <Notes>13</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13</vt:i4>
      </vt:variant>
    </vt:vector>
  </HeadingPairs>
  <TitlesOfParts>
    <vt:vector size="18" baseType="lpstr">
      <vt:lpstr>Arial</vt:lpstr>
      <vt:lpstr>Calibri</vt:lpstr>
      <vt:lpstr>Calibri Light</vt:lpstr>
      <vt:lpstr>Candara</vt:lpstr>
      <vt:lpstr>Retrospect</vt:lpstr>
      <vt:lpstr>Presentazione standard di PowerPoint</vt:lpstr>
      <vt:lpstr>     Conferenza Stampa Andamento Settore Crociere 2025 Porto di Civitavecchia</vt:lpstr>
      <vt:lpstr>RCT: Passeggeri 2023,2024,2025</vt:lpstr>
      <vt:lpstr>RCT: Passeggeri: Quasi 42 milioni dal 2007 </vt:lpstr>
      <vt:lpstr>RCT: Quasi 15.000 scali dal 2007</vt:lpstr>
      <vt:lpstr>Civitavecchia: Hub di Capolinea</vt:lpstr>
      <vt:lpstr>2025 Inaugurato il Terminal Donato Bramante</vt:lpstr>
      <vt:lpstr>Terminal Donato Bramante: un terminal green</vt:lpstr>
      <vt:lpstr>2025: Inaugurato il Terminal 18: Un terminal boutique</vt:lpstr>
      <vt:lpstr>2025: Nuove Bitte di 300t</vt:lpstr>
      <vt:lpstr>Crociere: Impatto Economico Importante</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Cruise Terminal Budget 2019</dc:title>
  <dc:creator>John Portelli</dc:creator>
  <cp:lastModifiedBy>Antonio Fontanella</cp:lastModifiedBy>
  <cp:revision>181</cp:revision>
  <cp:lastPrinted>2018-08-01T17:42:48Z</cp:lastPrinted>
  <dcterms:created xsi:type="dcterms:W3CDTF">2018-08-01T16:12:31Z</dcterms:created>
  <dcterms:modified xsi:type="dcterms:W3CDTF">2026-01-16T09:54:00Z</dcterms:modified>
</cp:coreProperties>
</file>